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65" r:id="rId2"/>
    <p:sldId id="257" r:id="rId3"/>
    <p:sldId id="258" r:id="rId4"/>
    <p:sldId id="259" r:id="rId5"/>
    <p:sldId id="260" r:id="rId6"/>
    <p:sldId id="261" r:id="rId7"/>
    <p:sldId id="263" r:id="rId8"/>
    <p:sldId id="262"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6" r:id="rId23"/>
    <p:sldId id="284" r:id="rId24"/>
    <p:sldId id="278" r:id="rId25"/>
    <p:sldId id="279" r:id="rId26"/>
    <p:sldId id="280" r:id="rId27"/>
    <p:sldId id="281" r:id="rId28"/>
    <p:sldId id="282" r:id="rId29"/>
    <p:sldId id="285" r:id="rId30"/>
    <p:sldId id="28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EBB00"/>
    <a:srgbClr val="CC9900"/>
    <a:srgbClr val="FF9BFF"/>
    <a:srgbClr val="000000"/>
    <a:srgbClr val="057391"/>
    <a:srgbClr val="0480AC"/>
    <a:srgbClr val="0486B4"/>
    <a:srgbClr val="0770B1"/>
    <a:srgbClr val="068DE8"/>
    <a:srgbClr val="068DB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2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853CB7-A869-46A1-8EBD-BBE255A9A0F2}" type="datetimeFigureOut">
              <a:rPr lang="en-US" smtClean="0"/>
              <a:pPr/>
              <a:t>8/29/2014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A3D289-234F-4D79-A5E4-14DEFBC0666C}" type="slidenum">
              <a:rPr lang="en-US" smtClean="0"/>
              <a:pPr/>
              <a:t>‹#›</a:t>
            </a:fld>
            <a:endParaRPr lang="en-US"/>
          </a:p>
        </p:txBody>
      </p:sp>
    </p:spTree>
    <p:extLst>
      <p:ext uri="{BB962C8B-B14F-4D97-AF65-F5344CB8AC3E}">
        <p14:creationId xmlns:p14="http://schemas.microsoft.com/office/powerpoint/2010/main" xmlns="" val="136586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A3D289-234F-4D79-A5E4-14DEFBC0666C}" type="slidenum">
              <a:rPr lang="en-US" smtClean="0"/>
              <a:pPr/>
              <a:t>1</a:t>
            </a:fld>
            <a:endParaRPr lang="en-US"/>
          </a:p>
        </p:txBody>
      </p:sp>
    </p:spTree>
    <p:extLst>
      <p:ext uri="{BB962C8B-B14F-4D97-AF65-F5344CB8AC3E}">
        <p14:creationId xmlns:p14="http://schemas.microsoft.com/office/powerpoint/2010/main" xmlns="" val="308503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10</a:t>
            </a:fld>
            <a:endParaRPr lang="en-US"/>
          </a:p>
        </p:txBody>
      </p:sp>
    </p:spTree>
    <p:extLst>
      <p:ext uri="{BB962C8B-B14F-4D97-AF65-F5344CB8AC3E}">
        <p14:creationId xmlns:p14="http://schemas.microsoft.com/office/powerpoint/2010/main" xmlns="" val="373579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11</a:t>
            </a:fld>
            <a:endParaRPr lang="en-US"/>
          </a:p>
        </p:txBody>
      </p:sp>
    </p:spTree>
    <p:extLst>
      <p:ext uri="{BB962C8B-B14F-4D97-AF65-F5344CB8AC3E}">
        <p14:creationId xmlns:p14="http://schemas.microsoft.com/office/powerpoint/2010/main" xmlns="" val="343206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12</a:t>
            </a:fld>
            <a:endParaRPr lang="en-US"/>
          </a:p>
        </p:txBody>
      </p:sp>
    </p:spTree>
    <p:extLst>
      <p:ext uri="{BB962C8B-B14F-4D97-AF65-F5344CB8AC3E}">
        <p14:creationId xmlns:p14="http://schemas.microsoft.com/office/powerpoint/2010/main" xmlns="" val="599085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13</a:t>
            </a:fld>
            <a:endParaRPr lang="en-US"/>
          </a:p>
        </p:txBody>
      </p:sp>
    </p:spTree>
    <p:extLst>
      <p:ext uri="{BB962C8B-B14F-4D97-AF65-F5344CB8AC3E}">
        <p14:creationId xmlns:p14="http://schemas.microsoft.com/office/powerpoint/2010/main" xmlns="" val="140748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14</a:t>
            </a:fld>
            <a:endParaRPr lang="en-US"/>
          </a:p>
        </p:txBody>
      </p:sp>
    </p:spTree>
    <p:extLst>
      <p:ext uri="{BB962C8B-B14F-4D97-AF65-F5344CB8AC3E}">
        <p14:creationId xmlns:p14="http://schemas.microsoft.com/office/powerpoint/2010/main" xmlns="" val="1559986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15</a:t>
            </a:fld>
            <a:endParaRPr lang="en-US"/>
          </a:p>
        </p:txBody>
      </p:sp>
    </p:spTree>
    <p:extLst>
      <p:ext uri="{BB962C8B-B14F-4D97-AF65-F5344CB8AC3E}">
        <p14:creationId xmlns:p14="http://schemas.microsoft.com/office/powerpoint/2010/main" xmlns="" val="4289664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16</a:t>
            </a:fld>
            <a:endParaRPr lang="en-US"/>
          </a:p>
        </p:txBody>
      </p:sp>
    </p:spTree>
    <p:extLst>
      <p:ext uri="{BB962C8B-B14F-4D97-AF65-F5344CB8AC3E}">
        <p14:creationId xmlns:p14="http://schemas.microsoft.com/office/powerpoint/2010/main" xmlns="" val="428984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17</a:t>
            </a:fld>
            <a:endParaRPr lang="en-US"/>
          </a:p>
        </p:txBody>
      </p:sp>
    </p:spTree>
    <p:extLst>
      <p:ext uri="{BB962C8B-B14F-4D97-AF65-F5344CB8AC3E}">
        <p14:creationId xmlns:p14="http://schemas.microsoft.com/office/powerpoint/2010/main" xmlns="" val="1364243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18</a:t>
            </a:fld>
            <a:endParaRPr lang="en-US"/>
          </a:p>
        </p:txBody>
      </p:sp>
    </p:spTree>
    <p:extLst>
      <p:ext uri="{BB962C8B-B14F-4D97-AF65-F5344CB8AC3E}">
        <p14:creationId xmlns:p14="http://schemas.microsoft.com/office/powerpoint/2010/main" xmlns="" val="139894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19</a:t>
            </a:fld>
            <a:endParaRPr lang="en-US"/>
          </a:p>
        </p:txBody>
      </p:sp>
    </p:spTree>
    <p:extLst>
      <p:ext uri="{BB962C8B-B14F-4D97-AF65-F5344CB8AC3E}">
        <p14:creationId xmlns:p14="http://schemas.microsoft.com/office/powerpoint/2010/main" xmlns="" val="381857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A3D289-234F-4D79-A5E4-14DEFBC0666C}" type="slidenum">
              <a:rPr lang="en-US" smtClean="0"/>
              <a:pPr/>
              <a:t>2</a:t>
            </a:fld>
            <a:endParaRPr lang="en-US"/>
          </a:p>
        </p:txBody>
      </p:sp>
    </p:spTree>
    <p:extLst>
      <p:ext uri="{BB962C8B-B14F-4D97-AF65-F5344CB8AC3E}">
        <p14:creationId xmlns:p14="http://schemas.microsoft.com/office/powerpoint/2010/main" xmlns="" val="214276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20</a:t>
            </a:fld>
            <a:endParaRPr lang="en-US"/>
          </a:p>
        </p:txBody>
      </p:sp>
    </p:spTree>
    <p:extLst>
      <p:ext uri="{BB962C8B-B14F-4D97-AF65-F5344CB8AC3E}">
        <p14:creationId xmlns:p14="http://schemas.microsoft.com/office/powerpoint/2010/main" xmlns="" val="3991539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21</a:t>
            </a:fld>
            <a:endParaRPr lang="en-US"/>
          </a:p>
        </p:txBody>
      </p:sp>
    </p:spTree>
    <p:extLst>
      <p:ext uri="{BB962C8B-B14F-4D97-AF65-F5344CB8AC3E}">
        <p14:creationId xmlns:p14="http://schemas.microsoft.com/office/powerpoint/2010/main" xmlns="" val="345552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23</a:t>
            </a:fld>
            <a:endParaRPr lang="en-US"/>
          </a:p>
        </p:txBody>
      </p:sp>
    </p:spTree>
    <p:extLst>
      <p:ext uri="{BB962C8B-B14F-4D97-AF65-F5344CB8AC3E}">
        <p14:creationId xmlns:p14="http://schemas.microsoft.com/office/powerpoint/2010/main" xmlns="" val="854960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24</a:t>
            </a:fld>
            <a:endParaRPr lang="en-US"/>
          </a:p>
        </p:txBody>
      </p:sp>
    </p:spTree>
    <p:extLst>
      <p:ext uri="{BB962C8B-B14F-4D97-AF65-F5344CB8AC3E}">
        <p14:creationId xmlns:p14="http://schemas.microsoft.com/office/powerpoint/2010/main" xmlns="" val="2269140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25</a:t>
            </a:fld>
            <a:endParaRPr lang="en-US"/>
          </a:p>
        </p:txBody>
      </p:sp>
    </p:spTree>
    <p:extLst>
      <p:ext uri="{BB962C8B-B14F-4D97-AF65-F5344CB8AC3E}">
        <p14:creationId xmlns:p14="http://schemas.microsoft.com/office/powerpoint/2010/main" xmlns="" val="380504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26</a:t>
            </a:fld>
            <a:endParaRPr lang="en-US"/>
          </a:p>
        </p:txBody>
      </p:sp>
    </p:spTree>
    <p:extLst>
      <p:ext uri="{BB962C8B-B14F-4D97-AF65-F5344CB8AC3E}">
        <p14:creationId xmlns:p14="http://schemas.microsoft.com/office/powerpoint/2010/main" xmlns="" val="299225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27</a:t>
            </a:fld>
            <a:endParaRPr lang="en-US"/>
          </a:p>
        </p:txBody>
      </p:sp>
    </p:spTree>
    <p:extLst>
      <p:ext uri="{BB962C8B-B14F-4D97-AF65-F5344CB8AC3E}">
        <p14:creationId xmlns:p14="http://schemas.microsoft.com/office/powerpoint/2010/main" xmlns="" val="2314331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28</a:t>
            </a:fld>
            <a:endParaRPr lang="en-US"/>
          </a:p>
        </p:txBody>
      </p:sp>
    </p:spTree>
    <p:extLst>
      <p:ext uri="{BB962C8B-B14F-4D97-AF65-F5344CB8AC3E}">
        <p14:creationId xmlns:p14="http://schemas.microsoft.com/office/powerpoint/2010/main" xmlns="" val="1406792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29</a:t>
            </a:fld>
            <a:endParaRPr lang="en-US"/>
          </a:p>
        </p:txBody>
      </p:sp>
    </p:spTree>
    <p:extLst>
      <p:ext uri="{BB962C8B-B14F-4D97-AF65-F5344CB8AC3E}">
        <p14:creationId xmlns:p14="http://schemas.microsoft.com/office/powerpoint/2010/main" xmlns="" val="1258002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30</a:t>
            </a:fld>
            <a:endParaRPr lang="en-US"/>
          </a:p>
        </p:txBody>
      </p:sp>
    </p:spTree>
    <p:extLst>
      <p:ext uri="{BB962C8B-B14F-4D97-AF65-F5344CB8AC3E}">
        <p14:creationId xmlns:p14="http://schemas.microsoft.com/office/powerpoint/2010/main" xmlns="" val="95071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3</a:t>
            </a:fld>
            <a:endParaRPr lang="en-US"/>
          </a:p>
        </p:txBody>
      </p:sp>
    </p:spTree>
    <p:extLst>
      <p:ext uri="{BB962C8B-B14F-4D97-AF65-F5344CB8AC3E}">
        <p14:creationId xmlns:p14="http://schemas.microsoft.com/office/powerpoint/2010/main" xmlns="" val="208822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4</a:t>
            </a:fld>
            <a:endParaRPr lang="en-US"/>
          </a:p>
        </p:txBody>
      </p:sp>
    </p:spTree>
    <p:extLst>
      <p:ext uri="{BB962C8B-B14F-4D97-AF65-F5344CB8AC3E}">
        <p14:creationId xmlns:p14="http://schemas.microsoft.com/office/powerpoint/2010/main" xmlns="" val="373301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5</a:t>
            </a:fld>
            <a:endParaRPr lang="en-US"/>
          </a:p>
        </p:txBody>
      </p:sp>
    </p:spTree>
    <p:extLst>
      <p:ext uri="{BB962C8B-B14F-4D97-AF65-F5344CB8AC3E}">
        <p14:creationId xmlns:p14="http://schemas.microsoft.com/office/powerpoint/2010/main" xmlns="" val="158769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6</a:t>
            </a:fld>
            <a:endParaRPr lang="en-US"/>
          </a:p>
        </p:txBody>
      </p:sp>
    </p:spTree>
    <p:extLst>
      <p:ext uri="{BB962C8B-B14F-4D97-AF65-F5344CB8AC3E}">
        <p14:creationId xmlns:p14="http://schemas.microsoft.com/office/powerpoint/2010/main" xmlns="" val="332395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7</a:t>
            </a:fld>
            <a:endParaRPr lang="en-US"/>
          </a:p>
        </p:txBody>
      </p:sp>
    </p:spTree>
    <p:extLst>
      <p:ext uri="{BB962C8B-B14F-4D97-AF65-F5344CB8AC3E}">
        <p14:creationId xmlns:p14="http://schemas.microsoft.com/office/powerpoint/2010/main" xmlns="" val="262447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8</a:t>
            </a:fld>
            <a:endParaRPr lang="en-US"/>
          </a:p>
        </p:txBody>
      </p:sp>
    </p:spTree>
    <p:extLst>
      <p:ext uri="{BB962C8B-B14F-4D97-AF65-F5344CB8AC3E}">
        <p14:creationId xmlns:p14="http://schemas.microsoft.com/office/powerpoint/2010/main" xmlns="" val="141102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3D289-234F-4D79-A5E4-14DEFBC0666C}" type="slidenum">
              <a:rPr lang="en-US" smtClean="0"/>
              <a:pPr/>
              <a:t>9</a:t>
            </a:fld>
            <a:endParaRPr lang="en-US"/>
          </a:p>
        </p:txBody>
      </p:sp>
    </p:spTree>
    <p:extLst>
      <p:ext uri="{BB962C8B-B14F-4D97-AF65-F5344CB8AC3E}">
        <p14:creationId xmlns:p14="http://schemas.microsoft.com/office/powerpoint/2010/main" xmlns="" val="408512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F7D5A67-DA41-4F67-B523-51E638E58C4C}" type="datetime1">
              <a:rPr lang="en-US" smtClean="0"/>
              <a:pPr/>
              <a:t>8/29/2014</a:t>
            </a:fld>
            <a:endParaRPr lang="en-US"/>
          </a:p>
        </p:txBody>
      </p:sp>
      <p:sp>
        <p:nvSpPr>
          <p:cNvPr id="19" name="Footer Placeholder 18"/>
          <p:cNvSpPr>
            <a:spLocks noGrp="1"/>
          </p:cNvSpPr>
          <p:nvPr>
            <p:ph type="ftr" sz="quarter" idx="11"/>
          </p:nvPr>
        </p:nvSpPr>
        <p:spPr/>
        <p:txBody>
          <a:bodyPr/>
          <a:lstStyle/>
          <a:p>
            <a:r>
              <a:rPr lang="en-US" smtClean="0"/>
              <a:t>American Rottweiler Club Judges Education Breed Study</a:t>
            </a:r>
            <a:endParaRPr lang="en-US"/>
          </a:p>
        </p:txBody>
      </p:sp>
      <p:sp>
        <p:nvSpPr>
          <p:cNvPr id="27" name="Slide Number Placeholder 26"/>
          <p:cNvSpPr>
            <a:spLocks noGrp="1"/>
          </p:cNvSpPr>
          <p:nvPr>
            <p:ph type="sldNum" sz="quarter" idx="12"/>
          </p:nvPr>
        </p:nvSpPr>
        <p:spPr/>
        <p:txBody>
          <a:bodyPr/>
          <a:lstStyle/>
          <a:p>
            <a:fld id="{3DBAA0C6-96BA-4770-A8D9-0162C3900F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F32F6C-C9D9-4CBF-B5ED-B09BA7BF9B49}" type="datetime1">
              <a:rPr lang="en-US" smtClean="0"/>
              <a:pPr/>
              <a:t>8/29/2014</a:t>
            </a:fld>
            <a:endParaRPr lang="en-US"/>
          </a:p>
        </p:txBody>
      </p:sp>
      <p:sp>
        <p:nvSpPr>
          <p:cNvPr id="5" name="Footer Placeholder 4"/>
          <p:cNvSpPr>
            <a:spLocks noGrp="1"/>
          </p:cNvSpPr>
          <p:nvPr>
            <p:ph type="ftr" sz="quarter" idx="11"/>
          </p:nvPr>
        </p:nvSpPr>
        <p:spPr/>
        <p:txBody>
          <a:bodyPr/>
          <a:lstStyle/>
          <a:p>
            <a:r>
              <a:rPr lang="en-US" smtClean="0"/>
              <a:t>American Rottweiler Club Judges Education Breed Study</a:t>
            </a:r>
            <a:endParaRPr lang="en-US"/>
          </a:p>
        </p:txBody>
      </p:sp>
      <p:sp>
        <p:nvSpPr>
          <p:cNvPr id="6" name="Slide Number Placeholder 5"/>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EAAE05-ECC9-4DBA-A5B3-F48B5FEC24B3}" type="datetime1">
              <a:rPr lang="en-US" smtClean="0"/>
              <a:pPr/>
              <a:t>8/29/2014</a:t>
            </a:fld>
            <a:endParaRPr lang="en-US"/>
          </a:p>
        </p:txBody>
      </p:sp>
      <p:sp>
        <p:nvSpPr>
          <p:cNvPr id="5" name="Footer Placeholder 4"/>
          <p:cNvSpPr>
            <a:spLocks noGrp="1"/>
          </p:cNvSpPr>
          <p:nvPr>
            <p:ph type="ftr" sz="quarter" idx="11"/>
          </p:nvPr>
        </p:nvSpPr>
        <p:spPr/>
        <p:txBody>
          <a:bodyPr/>
          <a:lstStyle/>
          <a:p>
            <a:r>
              <a:rPr lang="en-US" smtClean="0"/>
              <a:t>American Rottweiler Club Judges Education Breed Study</a:t>
            </a:r>
            <a:endParaRPr lang="en-US"/>
          </a:p>
        </p:txBody>
      </p:sp>
      <p:sp>
        <p:nvSpPr>
          <p:cNvPr id="6" name="Slide Number Placeholder 5"/>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44AEF8-1A1D-4B28-AC69-C958232F0446}" type="datetime1">
              <a:rPr lang="en-US" smtClean="0"/>
              <a:pPr/>
              <a:t>8/29/2014</a:t>
            </a:fld>
            <a:endParaRPr lang="en-US"/>
          </a:p>
        </p:txBody>
      </p:sp>
      <p:sp>
        <p:nvSpPr>
          <p:cNvPr id="5" name="Footer Placeholder 4"/>
          <p:cNvSpPr>
            <a:spLocks noGrp="1"/>
          </p:cNvSpPr>
          <p:nvPr>
            <p:ph type="ftr" sz="quarter" idx="11"/>
          </p:nvPr>
        </p:nvSpPr>
        <p:spPr/>
        <p:txBody>
          <a:bodyPr/>
          <a:lstStyle/>
          <a:p>
            <a:r>
              <a:rPr lang="en-US" smtClean="0"/>
              <a:t>American Rottweiler Club Judges Education Breed Study</a:t>
            </a:r>
            <a:endParaRPr lang="en-US"/>
          </a:p>
        </p:txBody>
      </p:sp>
      <p:sp>
        <p:nvSpPr>
          <p:cNvPr id="6" name="Slide Number Placeholder 5"/>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4737008-6FAA-45FE-9177-51913DAB2F25}" type="datetime1">
              <a:rPr lang="en-US" smtClean="0"/>
              <a:pPr/>
              <a:t>8/29/2014</a:t>
            </a:fld>
            <a:endParaRPr lang="en-US"/>
          </a:p>
        </p:txBody>
      </p:sp>
      <p:sp>
        <p:nvSpPr>
          <p:cNvPr id="5" name="Footer Placeholder 4"/>
          <p:cNvSpPr>
            <a:spLocks noGrp="1"/>
          </p:cNvSpPr>
          <p:nvPr>
            <p:ph type="ftr" sz="quarter" idx="11"/>
          </p:nvPr>
        </p:nvSpPr>
        <p:spPr/>
        <p:txBody>
          <a:bodyPr/>
          <a:lstStyle/>
          <a:p>
            <a:r>
              <a:rPr lang="en-US" smtClean="0"/>
              <a:t>American Rottweiler Club Judges Education Breed Study</a:t>
            </a:r>
            <a:endParaRPr lang="en-US"/>
          </a:p>
        </p:txBody>
      </p:sp>
      <p:sp>
        <p:nvSpPr>
          <p:cNvPr id="6" name="Slide Number Placeholder 5"/>
          <p:cNvSpPr>
            <a:spLocks noGrp="1"/>
          </p:cNvSpPr>
          <p:nvPr>
            <p:ph type="sldNum" sz="quarter" idx="12"/>
          </p:nvPr>
        </p:nvSpPr>
        <p:spPr/>
        <p:txBody>
          <a:bodyPr/>
          <a:lstStyle/>
          <a:p>
            <a:fld id="{3DBAA0C6-96BA-4770-A8D9-0162C3900F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1EA9F9A-ED05-4B45-B093-32E664469146}" type="datetime1">
              <a:rPr lang="en-US" smtClean="0"/>
              <a:pPr/>
              <a:t>8/29/2014</a:t>
            </a:fld>
            <a:endParaRPr lang="en-US"/>
          </a:p>
        </p:txBody>
      </p:sp>
      <p:sp>
        <p:nvSpPr>
          <p:cNvPr id="6" name="Footer Placeholder 5"/>
          <p:cNvSpPr>
            <a:spLocks noGrp="1"/>
          </p:cNvSpPr>
          <p:nvPr>
            <p:ph type="ftr" sz="quarter" idx="11"/>
          </p:nvPr>
        </p:nvSpPr>
        <p:spPr/>
        <p:txBody>
          <a:bodyPr/>
          <a:lstStyle/>
          <a:p>
            <a:r>
              <a:rPr lang="en-US" smtClean="0"/>
              <a:t>American Rottweiler Club Judges Education Breed Study</a:t>
            </a:r>
            <a:endParaRPr lang="en-US"/>
          </a:p>
        </p:txBody>
      </p:sp>
      <p:sp>
        <p:nvSpPr>
          <p:cNvPr id="7" name="Slide Number Placeholder 6"/>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5F9B9D8-FADD-490D-B66B-D40BEB0334A5}" type="datetime1">
              <a:rPr lang="en-US" smtClean="0"/>
              <a:pPr/>
              <a:t>8/29/2014</a:t>
            </a:fld>
            <a:endParaRPr lang="en-US"/>
          </a:p>
        </p:txBody>
      </p:sp>
      <p:sp>
        <p:nvSpPr>
          <p:cNvPr id="8" name="Footer Placeholder 7"/>
          <p:cNvSpPr>
            <a:spLocks noGrp="1"/>
          </p:cNvSpPr>
          <p:nvPr>
            <p:ph type="ftr" sz="quarter" idx="11"/>
          </p:nvPr>
        </p:nvSpPr>
        <p:spPr/>
        <p:txBody>
          <a:bodyPr/>
          <a:lstStyle/>
          <a:p>
            <a:r>
              <a:rPr lang="en-US" smtClean="0"/>
              <a:t>American Rottweiler Club Judges Education Breed Study</a:t>
            </a:r>
            <a:endParaRPr lang="en-US"/>
          </a:p>
        </p:txBody>
      </p:sp>
      <p:sp>
        <p:nvSpPr>
          <p:cNvPr id="9" name="Slide Number Placeholder 8"/>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8316398-0EAD-4B33-8276-5B11EB8344AF}" type="datetime1">
              <a:rPr lang="en-US" smtClean="0"/>
              <a:pPr/>
              <a:t>8/29/2014</a:t>
            </a:fld>
            <a:endParaRPr lang="en-US"/>
          </a:p>
        </p:txBody>
      </p:sp>
      <p:sp>
        <p:nvSpPr>
          <p:cNvPr id="4" name="Footer Placeholder 3"/>
          <p:cNvSpPr>
            <a:spLocks noGrp="1"/>
          </p:cNvSpPr>
          <p:nvPr>
            <p:ph type="ftr" sz="quarter" idx="11"/>
          </p:nvPr>
        </p:nvSpPr>
        <p:spPr/>
        <p:txBody>
          <a:bodyPr/>
          <a:lstStyle/>
          <a:p>
            <a:r>
              <a:rPr lang="en-US" smtClean="0"/>
              <a:t>American Rottweiler Club Judges Education Breed Study</a:t>
            </a:r>
            <a:endParaRPr lang="en-US"/>
          </a:p>
        </p:txBody>
      </p:sp>
      <p:sp>
        <p:nvSpPr>
          <p:cNvPr id="5" name="Slide Number Placeholder 4"/>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C2AA3-B04A-4DDF-AD02-56D1383C9811}" type="datetime1">
              <a:rPr lang="en-US" smtClean="0"/>
              <a:pPr/>
              <a:t>8/29/2014</a:t>
            </a:fld>
            <a:endParaRPr lang="en-US"/>
          </a:p>
        </p:txBody>
      </p:sp>
      <p:sp>
        <p:nvSpPr>
          <p:cNvPr id="3" name="Footer Placeholder 2"/>
          <p:cNvSpPr>
            <a:spLocks noGrp="1"/>
          </p:cNvSpPr>
          <p:nvPr>
            <p:ph type="ftr" sz="quarter" idx="11"/>
          </p:nvPr>
        </p:nvSpPr>
        <p:spPr/>
        <p:txBody>
          <a:bodyPr/>
          <a:lstStyle/>
          <a:p>
            <a:r>
              <a:rPr lang="en-US" smtClean="0"/>
              <a:t>American Rottweiler Club Judges Education Breed Study</a:t>
            </a:r>
            <a:endParaRPr lang="en-US"/>
          </a:p>
        </p:txBody>
      </p:sp>
      <p:sp>
        <p:nvSpPr>
          <p:cNvPr id="4" name="Slide Number Placeholder 3"/>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A05DF54-3344-4A84-80C0-E04581D99EA1}" type="datetime1">
              <a:rPr lang="en-US" smtClean="0"/>
              <a:pPr/>
              <a:t>8/29/2014</a:t>
            </a:fld>
            <a:endParaRPr lang="en-US"/>
          </a:p>
        </p:txBody>
      </p:sp>
      <p:sp>
        <p:nvSpPr>
          <p:cNvPr id="6" name="Footer Placeholder 5"/>
          <p:cNvSpPr>
            <a:spLocks noGrp="1"/>
          </p:cNvSpPr>
          <p:nvPr>
            <p:ph type="ftr" sz="quarter" idx="11"/>
          </p:nvPr>
        </p:nvSpPr>
        <p:spPr/>
        <p:txBody>
          <a:bodyPr/>
          <a:lstStyle/>
          <a:p>
            <a:r>
              <a:rPr lang="en-US" smtClean="0"/>
              <a:t>American Rottweiler Club Judges Education Breed Study</a:t>
            </a:r>
            <a:endParaRPr lang="en-US"/>
          </a:p>
        </p:txBody>
      </p:sp>
      <p:sp>
        <p:nvSpPr>
          <p:cNvPr id="7" name="Slide Number Placeholder 6"/>
          <p:cNvSpPr>
            <a:spLocks noGrp="1"/>
          </p:cNvSpPr>
          <p:nvPr>
            <p:ph type="sldNum" sz="quarter" idx="12"/>
          </p:nvPr>
        </p:nvSpPr>
        <p:spPr/>
        <p:txBody>
          <a:bodyPr/>
          <a:lstStyle/>
          <a:p>
            <a:fld id="{3DBAA0C6-96BA-4770-A8D9-0162C3900FAC}" type="slidenum">
              <a:rPr lang="en-US" smtClean="0"/>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1C2DBDF-AB30-454A-A227-B67F1306B9CA}" type="datetime1">
              <a:rPr lang="en-US" smtClean="0"/>
              <a:pPr/>
              <a:t>8/29/2014</a:t>
            </a:fld>
            <a:endParaRPr lang="en-US"/>
          </a:p>
        </p:txBody>
      </p:sp>
      <p:sp>
        <p:nvSpPr>
          <p:cNvPr id="6" name="Footer Placeholder 5"/>
          <p:cNvSpPr>
            <a:spLocks noGrp="1"/>
          </p:cNvSpPr>
          <p:nvPr>
            <p:ph type="ftr" sz="quarter" idx="11"/>
          </p:nvPr>
        </p:nvSpPr>
        <p:spPr/>
        <p:txBody>
          <a:bodyPr/>
          <a:lstStyle/>
          <a:p>
            <a:r>
              <a:rPr lang="en-US" smtClean="0"/>
              <a:t>American Rottweiler Club Judges Education Breed Study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DBAA0C6-96BA-4770-A8D9-0162C3900FA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80000"/>
                <a:satMod val="400000"/>
              </a:schemeClr>
            </a:gs>
            <a:gs pos="43000">
              <a:schemeClr val="bg2"/>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4DF0AA8-0F10-4311-88D8-94C405B46E8F}" type="datetime1">
              <a:rPr lang="en-US" smtClean="0"/>
              <a:pPr/>
              <a:t>8/29/2014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American Rottweiler Club Judges Education Breed Study</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DBAA0C6-96BA-4770-A8D9-0162C3900FA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thruBlk="1"/>
  </p:transition>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68"/>
          <p:cNvSpPr>
            <a:spLocks noChangeArrowheads="1"/>
          </p:cNvSpPr>
          <p:nvPr/>
        </p:nvSpPr>
        <p:spPr bwMode="auto">
          <a:xfrm>
            <a:off x="685800" y="2133600"/>
            <a:ext cx="7848600" cy="3168650"/>
          </a:xfrm>
          <a:prstGeom prst="rect">
            <a:avLst/>
          </a:prstGeom>
          <a:gradFill flip="none" rotWithShape="1">
            <a:gsLst>
              <a:gs pos="0">
                <a:srgbClr val="057391">
                  <a:shade val="30000"/>
                  <a:satMod val="115000"/>
                </a:srgbClr>
              </a:gs>
              <a:gs pos="50000">
                <a:srgbClr val="057391">
                  <a:shade val="67500"/>
                  <a:satMod val="115000"/>
                </a:srgbClr>
              </a:gs>
              <a:gs pos="100000">
                <a:srgbClr val="057391">
                  <a:shade val="100000"/>
                  <a:satMod val="115000"/>
                </a:srgbClr>
              </a:gs>
            </a:gsLst>
            <a:lin ang="5400000" scaled="1"/>
            <a:tileRect/>
          </a:gradFill>
          <a:ln w="38100">
            <a:solidFill>
              <a:schemeClr val="bg1"/>
            </a:solidFill>
            <a:miter lim="800000"/>
            <a:headEnd/>
            <a:tailEnd/>
          </a:ln>
          <a:effectLst>
            <a:outerShdw blurRad="152400" dist="241300" dir="7980000" algn="tl" rotWithShape="0">
              <a:prstClr val="black">
                <a:alpha val="40000"/>
              </a:prstClr>
            </a:outerShdw>
          </a:effectLst>
        </p:spPr>
        <p:txBody>
          <a:bodyPr wrap="none" anchor="ctr"/>
          <a:lstStyle/>
          <a:p>
            <a:pPr>
              <a:defRPr/>
            </a:pPr>
            <a:endParaRPr lang="en-US" dirty="0"/>
          </a:p>
        </p:txBody>
      </p:sp>
      <p:sp>
        <p:nvSpPr>
          <p:cNvPr id="6" name="Rectangle 5"/>
          <p:cNvSpPr/>
          <p:nvPr/>
        </p:nvSpPr>
        <p:spPr>
          <a:xfrm>
            <a:off x="152400" y="2368551"/>
            <a:ext cx="8839200" cy="3323987"/>
          </a:xfrm>
          <a:prstGeom prst="rect">
            <a:avLst/>
          </a:prstGeom>
          <a:effectLst>
            <a:outerShdw blurRad="50800" dist="127000" dir="9420000" algn="ctr" rotWithShape="0">
              <a:srgbClr val="000000">
                <a:alpha val="43137"/>
              </a:srgbClr>
            </a:outerShdw>
          </a:effectLst>
          <a:scene3d>
            <a:camera prst="orthographicFront"/>
            <a:lightRig rig="threePt" dir="t"/>
          </a:scene3d>
          <a:sp3d>
            <a:bevelT prst="angle"/>
          </a:sp3d>
        </p:spPr>
        <p:txBody>
          <a:bodyPr wrap="square">
            <a:spAutoFit/>
          </a:bodyPr>
          <a:lstStyle/>
          <a:p>
            <a:pPr algn="ctr"/>
            <a:r>
              <a:rPr lang="en-US" sz="5400" b="1" i="1" u="sng" kern="0" spc="-150" dirty="0" smtClean="0">
                <a:solidFill>
                  <a:srgbClr val="FFCC66"/>
                </a:solidFill>
                <a:effectLst>
                  <a:outerShdw blurRad="38100" dist="38100" dir="2700000" algn="tl">
                    <a:srgbClr val="000000"/>
                  </a:outerShdw>
                </a:effectLst>
                <a:latin typeface="Lucida Sans" pitchFamily="34" charset="0"/>
              </a:rPr>
              <a:t>American Rottweiler Club</a:t>
            </a:r>
          </a:p>
          <a:p>
            <a:pPr algn="ctr"/>
            <a:r>
              <a:rPr lang="en-US" sz="5400" b="1" i="1" u="sng" kern="0" spc="-150" dirty="0" smtClean="0">
                <a:solidFill>
                  <a:srgbClr val="FFCC66"/>
                </a:solidFill>
                <a:effectLst>
                  <a:outerShdw blurRad="38100" dist="38100" dir="2700000" algn="tl">
                    <a:srgbClr val="000000"/>
                  </a:outerShdw>
                </a:effectLst>
                <a:latin typeface="Lucida Sans" pitchFamily="34" charset="0"/>
              </a:rPr>
              <a:t>Judges Education </a:t>
            </a:r>
          </a:p>
          <a:p>
            <a:pPr algn="ctr"/>
            <a:r>
              <a:rPr lang="en-US" sz="5400" b="1" i="1" u="sng" kern="0" spc="-150" dirty="0" smtClean="0">
                <a:solidFill>
                  <a:srgbClr val="FFCC66"/>
                </a:solidFill>
                <a:effectLst>
                  <a:outerShdw blurRad="38100" dist="38100" dir="2700000" algn="tl">
                    <a:srgbClr val="000000"/>
                  </a:outerShdw>
                </a:effectLst>
                <a:latin typeface="Lucida Sans" pitchFamily="34" charset="0"/>
              </a:rPr>
              <a:t>Breed Study</a:t>
            </a:r>
            <a:endParaRPr lang="en-US" sz="5400" spc="-150" dirty="0" smtClean="0"/>
          </a:p>
          <a:p>
            <a:pPr algn="ctr"/>
            <a:endParaRPr lang="en-US" sz="4800" b="1" dirty="0">
              <a:effectLst>
                <a:outerShdw blurRad="38100" dist="38100" dir="2700000" algn="tl">
                  <a:srgbClr val="000000">
                    <a:alpha val="43137"/>
                  </a:srgbClr>
                </a:outerShdw>
              </a:effectLst>
            </a:endParaRPr>
          </a:p>
        </p:txBody>
      </p:sp>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a:t>
            </a:fld>
            <a:endParaRPr lang="en-US"/>
          </a:p>
        </p:txBody>
      </p:sp>
      <p:cxnSp>
        <p:nvCxnSpPr>
          <p:cNvPr id="7" name="Straight Connector 6"/>
          <p:cNvCxnSpPr/>
          <p:nvPr/>
        </p:nvCxnSpPr>
        <p:spPr>
          <a:xfrm>
            <a:off x="4267200" y="2133600"/>
            <a:ext cx="609600" cy="0"/>
          </a:xfrm>
          <a:prstGeom prst="line">
            <a:avLst/>
          </a:prstGeom>
          <a:ln w="47625">
            <a:solidFill>
              <a:schemeClr val="accent2">
                <a:lumMod val="50000"/>
                <a:alpha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3314700" y="166255"/>
            <a:ext cx="2590800" cy="2216151"/>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10</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384175" y="914400"/>
            <a:ext cx="2663825" cy="2230437"/>
          </a:xfrm>
          <a:prstGeom prst="rect">
            <a:avLst/>
          </a:prstGeom>
          <a:noFill/>
          <a:ln w="6350">
            <a:solidFill>
              <a:schemeClr val="bg1"/>
            </a:solidFill>
            <a:miter lim="800000"/>
            <a:headEnd/>
            <a:tailEnd/>
          </a:ln>
          <a:effectLst>
            <a:outerShdw blurRad="50800" dist="152400" dir="2700000" algn="tl" rotWithShape="0">
              <a:prstClr val="black">
                <a:alpha val="40000"/>
              </a:prstClr>
            </a:outerShdw>
          </a:effectLst>
        </p:spPr>
      </p:pic>
      <p:sp>
        <p:nvSpPr>
          <p:cNvPr id="13" name="Rectangle 12"/>
          <p:cNvSpPr/>
          <p:nvPr/>
        </p:nvSpPr>
        <p:spPr>
          <a:xfrm>
            <a:off x="2362200" y="76200"/>
            <a:ext cx="4708340" cy="584775"/>
          </a:xfrm>
          <a:prstGeom prst="rect">
            <a:avLst/>
          </a:prstGeom>
        </p:spPr>
        <p:txBody>
          <a:bodyPr wrap="non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Correct Dog Head Type</a:t>
            </a:r>
          </a:p>
        </p:txBody>
      </p:sp>
      <p:pic>
        <p:nvPicPr>
          <p:cNvPr id="15" name="Picture 2"/>
          <p:cNvPicPr>
            <a:picLocks noChangeAspect="1" noChangeArrowheads="1"/>
          </p:cNvPicPr>
          <p:nvPr/>
        </p:nvPicPr>
        <p:blipFill>
          <a:blip r:embed="rId5" cstate="print"/>
          <a:srcRect/>
          <a:stretch>
            <a:fillRect/>
          </a:stretch>
        </p:blipFill>
        <p:spPr bwMode="auto">
          <a:xfrm>
            <a:off x="384176" y="3581400"/>
            <a:ext cx="2747406" cy="2438400"/>
          </a:xfrm>
          <a:prstGeom prst="rect">
            <a:avLst/>
          </a:prstGeom>
          <a:noFill/>
          <a:ln w="19050">
            <a:solidFill>
              <a:schemeClr val="bg1"/>
            </a:solidFill>
            <a:miter lim="800000"/>
            <a:headEnd/>
            <a:tailEnd/>
          </a:ln>
          <a:effectLst>
            <a:outerShdw blurRad="50800" dist="241300" dir="2700000" algn="tl" rotWithShape="0">
              <a:prstClr val="black">
                <a:alpha val="40000"/>
              </a:prstClr>
            </a:outerShdw>
          </a:effectLst>
        </p:spPr>
      </p:pic>
      <p:pic>
        <p:nvPicPr>
          <p:cNvPr id="18" name="Picture 17"/>
          <p:cNvPicPr>
            <a:picLocks noChangeAspect="1" noChangeArrowheads="1"/>
          </p:cNvPicPr>
          <p:nvPr/>
        </p:nvPicPr>
        <p:blipFill>
          <a:blip r:embed="rId6" cstate="print">
            <a:grayscl/>
          </a:blip>
          <a:srcRect/>
          <a:stretch>
            <a:fillRect/>
          </a:stretch>
        </p:blipFill>
        <p:spPr bwMode="auto">
          <a:xfrm>
            <a:off x="3505200" y="3429000"/>
            <a:ext cx="2514600" cy="2418806"/>
          </a:xfrm>
          <a:prstGeom prst="rect">
            <a:avLst/>
          </a:prstGeom>
          <a:noFill/>
          <a:ln w="12700">
            <a:solidFill>
              <a:schemeClr val="bg1"/>
            </a:solidFill>
            <a:miter lim="800000"/>
            <a:headEnd/>
            <a:tailEnd/>
          </a:ln>
          <a:effectLst>
            <a:outerShdw blurRad="50800" dist="190500" dir="2700000" algn="tl" rotWithShape="0">
              <a:prstClr val="black">
                <a:alpha val="40000"/>
              </a:prstClr>
            </a:outerShdw>
          </a:effectLst>
        </p:spPr>
      </p:pic>
      <p:pic>
        <p:nvPicPr>
          <p:cNvPr id="31746" name="Picture 2"/>
          <p:cNvPicPr>
            <a:picLocks noChangeAspect="1" noChangeArrowheads="1"/>
          </p:cNvPicPr>
          <p:nvPr/>
        </p:nvPicPr>
        <p:blipFill>
          <a:blip r:embed="rId7" cstate="print"/>
          <a:srcRect/>
          <a:stretch>
            <a:fillRect/>
          </a:stretch>
        </p:blipFill>
        <p:spPr bwMode="auto">
          <a:xfrm>
            <a:off x="6248400" y="838200"/>
            <a:ext cx="2438400" cy="2410170"/>
          </a:xfrm>
          <a:prstGeom prst="rect">
            <a:avLst/>
          </a:prstGeom>
          <a:noFill/>
          <a:ln w="19050">
            <a:solidFill>
              <a:schemeClr val="bg1"/>
            </a:solidFill>
            <a:miter lim="800000"/>
            <a:headEnd/>
            <a:tailEnd/>
          </a:ln>
          <a:effectLst>
            <a:outerShdw blurRad="139700" dist="152400" dir="3660000" algn="ctr" rotWithShape="0">
              <a:srgbClr val="000000">
                <a:alpha val="43137"/>
              </a:srgbClr>
            </a:outerShdw>
          </a:effec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48400" y="3581400"/>
            <a:ext cx="2489200" cy="2418806"/>
          </a:xfrm>
          <a:prstGeom prst="rect">
            <a:avLst/>
          </a:prstGeom>
          <a:noFill/>
          <a:ln w="12700">
            <a:solidFill>
              <a:schemeClr val="bg1">
                <a:lumMod val="95000"/>
                <a:lumOff val="5000"/>
              </a:schemeClr>
            </a:solidFill>
            <a:miter lim="800000"/>
            <a:headEnd/>
            <a:tailEnd/>
          </a:ln>
          <a:effectLst>
            <a:outerShdw blurRad="101600" dist="139700" dir="3420000" algn="ctr" rotWithShape="0">
              <a:schemeClr val="bg1">
                <a:alpha val="46000"/>
              </a:schemeClr>
            </a:outerShdw>
          </a:effectLst>
          <a:extLst>
            <a:ext uri="{909E8E84-426E-40DD-AFC4-6F175D3DCCD1}">
              <a14:hiddenFill xmlns:a14="http://schemas.microsoft.com/office/drawing/2010/main" xmlns="">
                <a:solidFill>
                  <a:schemeClr val="accent1"/>
                </a:solidFill>
              </a14:hiddenFill>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328692" y="990600"/>
            <a:ext cx="2691108" cy="2133600"/>
          </a:xfrm>
          <a:prstGeom prst="rect">
            <a:avLst/>
          </a:prstGeom>
          <a:noFill/>
          <a:ln w="19050">
            <a:solidFill>
              <a:schemeClr val="bg1">
                <a:lumMod val="95000"/>
                <a:lumOff val="5000"/>
              </a:schemeClr>
            </a:solidFill>
            <a:miter lim="800000"/>
            <a:headEnd/>
            <a:tailEnd/>
          </a:ln>
          <a:effectLst>
            <a:outerShdw blurRad="177800" dist="177800" dir="3300000" algn="ctr" rotWithShape="0">
              <a:schemeClr val="bg1">
                <a:lumMod val="85000"/>
                <a:lumOff val="15000"/>
              </a:schemeClr>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11</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2362200" y="76200"/>
            <a:ext cx="4993675" cy="584775"/>
          </a:xfrm>
          <a:prstGeom prst="rect">
            <a:avLst/>
          </a:prstGeom>
        </p:spPr>
        <p:txBody>
          <a:bodyPr wrap="non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Incorrect Dog Head Type</a:t>
            </a:r>
          </a:p>
        </p:txBody>
      </p:sp>
      <p:pic>
        <p:nvPicPr>
          <p:cNvPr id="14" name="Picture 2"/>
          <p:cNvPicPr>
            <a:picLocks noChangeAspect="1" noChangeArrowheads="1"/>
          </p:cNvPicPr>
          <p:nvPr/>
        </p:nvPicPr>
        <p:blipFill>
          <a:blip r:embed="rId4" cstate="print"/>
          <a:srcRect/>
          <a:stretch>
            <a:fillRect/>
          </a:stretch>
        </p:blipFill>
        <p:spPr bwMode="auto">
          <a:xfrm>
            <a:off x="1752600" y="762000"/>
            <a:ext cx="2327275" cy="2514600"/>
          </a:xfrm>
          <a:prstGeom prst="rect">
            <a:avLst/>
          </a:prstGeom>
          <a:noFill/>
          <a:ln w="9525">
            <a:solidFill>
              <a:schemeClr val="bg1"/>
            </a:solidFill>
            <a:miter lim="800000"/>
            <a:headEnd/>
            <a:tailEnd/>
          </a:ln>
          <a:effectLst>
            <a:outerShdw blurRad="50800" dist="266700" dir="2700000" algn="tl" rotWithShape="0">
              <a:prstClr val="black">
                <a:alpha val="40000"/>
              </a:prstClr>
            </a:outerShdw>
          </a:effectLst>
        </p:spPr>
      </p:pic>
      <p:pic>
        <p:nvPicPr>
          <p:cNvPr id="16" name="Picture 2"/>
          <p:cNvPicPr>
            <a:picLocks noChangeAspect="1" noChangeArrowheads="1"/>
          </p:cNvPicPr>
          <p:nvPr/>
        </p:nvPicPr>
        <p:blipFill>
          <a:blip r:embed="rId5" cstate="print"/>
          <a:srcRect/>
          <a:stretch>
            <a:fillRect/>
          </a:stretch>
        </p:blipFill>
        <p:spPr bwMode="auto">
          <a:xfrm>
            <a:off x="4800600" y="762000"/>
            <a:ext cx="2684977" cy="2362200"/>
          </a:xfrm>
          <a:prstGeom prst="rect">
            <a:avLst/>
          </a:prstGeom>
          <a:noFill/>
          <a:ln w="9525">
            <a:solidFill>
              <a:schemeClr val="bg1"/>
            </a:solidFill>
            <a:miter lim="800000"/>
            <a:headEnd/>
            <a:tailEnd/>
          </a:ln>
          <a:effectLst>
            <a:outerShdw blurRad="50800" dist="266700" dir="2700000" algn="tl" rotWithShape="0">
              <a:prstClr val="black">
                <a:alpha val="40000"/>
              </a:prstClr>
            </a:outerShdw>
          </a:effectLst>
        </p:spPr>
      </p:pic>
      <p:pic>
        <p:nvPicPr>
          <p:cNvPr id="19" name="Picture 2"/>
          <p:cNvPicPr>
            <a:picLocks noChangeAspect="1" noChangeArrowheads="1"/>
          </p:cNvPicPr>
          <p:nvPr/>
        </p:nvPicPr>
        <p:blipFill>
          <a:blip r:embed="rId6" cstate="print"/>
          <a:srcRect/>
          <a:stretch>
            <a:fillRect/>
          </a:stretch>
        </p:blipFill>
        <p:spPr bwMode="auto">
          <a:xfrm>
            <a:off x="1752600" y="3657600"/>
            <a:ext cx="2235200" cy="2235200"/>
          </a:xfrm>
          <a:prstGeom prst="rect">
            <a:avLst/>
          </a:prstGeom>
          <a:noFill/>
          <a:ln w="9525">
            <a:solidFill>
              <a:schemeClr val="bg1"/>
            </a:solidFill>
            <a:miter lim="800000"/>
            <a:headEnd/>
            <a:tailEnd/>
          </a:ln>
          <a:effectLst>
            <a:outerShdw blurRad="50800" dist="241300" dir="2700000" algn="tl" rotWithShape="0">
              <a:prstClr val="black">
                <a:alpha val="40000"/>
              </a:prstClr>
            </a:outerShdw>
          </a:effectLst>
        </p:spPr>
      </p:pic>
      <p:pic>
        <p:nvPicPr>
          <p:cNvPr id="20" name="Picture 6"/>
          <p:cNvPicPr>
            <a:picLocks noChangeAspect="1" noChangeArrowheads="1"/>
          </p:cNvPicPr>
          <p:nvPr/>
        </p:nvPicPr>
        <p:blipFill>
          <a:blip r:embed="rId7" cstate="print"/>
          <a:srcRect/>
          <a:stretch>
            <a:fillRect/>
          </a:stretch>
        </p:blipFill>
        <p:spPr bwMode="auto">
          <a:xfrm>
            <a:off x="4572000" y="3657600"/>
            <a:ext cx="2716213" cy="2316163"/>
          </a:xfrm>
          <a:prstGeom prst="rect">
            <a:avLst/>
          </a:prstGeom>
          <a:noFill/>
          <a:ln w="9525">
            <a:solidFill>
              <a:schemeClr val="bg1"/>
            </a:solidFill>
            <a:miter lim="800000"/>
            <a:headEnd/>
            <a:tailEnd/>
          </a:ln>
          <a:effectLst>
            <a:outerShdw blurRad="50800" dist="266700" dir="2700000" algn="tl" rotWithShape="0">
              <a:prstClr val="black">
                <a:alpha val="40000"/>
              </a:prstClr>
            </a:outerShdw>
          </a:effectLst>
        </p:spPr>
      </p:pic>
      <p:sp>
        <p:nvSpPr>
          <p:cNvPr id="12" name="TextBox 11"/>
          <p:cNvSpPr txBox="1"/>
          <p:nvPr/>
        </p:nvSpPr>
        <p:spPr>
          <a:xfrm>
            <a:off x="152400" y="4114800"/>
            <a:ext cx="1676400" cy="830997"/>
          </a:xfrm>
          <a:prstGeom prst="rect">
            <a:avLst/>
          </a:prstGeom>
          <a:noFill/>
        </p:spPr>
        <p:txBody>
          <a:bodyPr wrap="square" rtlCol="0">
            <a:spAutoFit/>
          </a:bodyPr>
          <a:lstStyle/>
          <a:p>
            <a:pPr algn="ctr"/>
            <a:r>
              <a:rPr lang="en-US" sz="1200" i="1" dirty="0" smtClean="0">
                <a:effectLst>
                  <a:outerShdw blurRad="38100" dist="38100" dir="2700000" algn="tl">
                    <a:srgbClr val="000000">
                      <a:alpha val="43137"/>
                    </a:srgbClr>
                  </a:outerShdw>
                </a:effectLst>
                <a:latin typeface="Lucida Sans" pitchFamily="34" charset="0"/>
              </a:rPr>
              <a:t>Exaggerated Zygomatic Arch</a:t>
            </a:r>
          </a:p>
          <a:p>
            <a:pPr algn="ctr"/>
            <a:r>
              <a:rPr lang="en-US" sz="1200" i="1" dirty="0" smtClean="0">
                <a:effectLst>
                  <a:outerShdw blurRad="38100" dist="38100" dir="2700000" algn="tl">
                    <a:srgbClr val="000000">
                      <a:alpha val="43137"/>
                    </a:srgbClr>
                  </a:outerShdw>
                </a:effectLst>
                <a:latin typeface="Lucida Sans" pitchFamily="34" charset="0"/>
              </a:rPr>
              <a:t>Too High-Set</a:t>
            </a:r>
          </a:p>
          <a:p>
            <a:pPr algn="ctr"/>
            <a:r>
              <a:rPr lang="en-US" sz="1200" i="1" dirty="0" smtClean="0">
                <a:effectLst>
                  <a:outerShdw blurRad="38100" dist="38100" dir="2700000" algn="tl">
                    <a:srgbClr val="000000">
                      <a:alpha val="43137"/>
                    </a:srgbClr>
                  </a:outerShdw>
                </a:effectLst>
                <a:latin typeface="Lucida Sans" pitchFamily="34" charset="0"/>
              </a:rPr>
              <a:t>Too Small Ears  </a:t>
            </a:r>
            <a:endParaRPr lang="en-US" sz="1200" i="1" dirty="0">
              <a:effectLst>
                <a:outerShdw blurRad="38100" dist="38100" dir="2700000" algn="tl">
                  <a:srgbClr val="000000">
                    <a:alpha val="43137"/>
                  </a:srgbClr>
                </a:outerShdw>
              </a:effectLst>
              <a:latin typeface="Lucida Sans" pitchFamily="34" charset="0"/>
            </a:endParaRPr>
          </a:p>
        </p:txBody>
      </p:sp>
      <p:cxnSp>
        <p:nvCxnSpPr>
          <p:cNvPr id="17" name="Straight Arrow Connector 16"/>
          <p:cNvCxnSpPr/>
          <p:nvPr/>
        </p:nvCxnSpPr>
        <p:spPr>
          <a:xfrm>
            <a:off x="1676400" y="44196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52400" y="1447800"/>
            <a:ext cx="1676400" cy="646331"/>
          </a:xfrm>
          <a:prstGeom prst="rect">
            <a:avLst/>
          </a:prstGeom>
          <a:noFill/>
        </p:spPr>
        <p:txBody>
          <a:bodyPr wrap="square" rtlCol="0">
            <a:spAutoFit/>
          </a:bodyPr>
          <a:lstStyle/>
          <a:p>
            <a:pPr algn="ctr"/>
            <a:r>
              <a:rPr lang="en-US" sz="1200" i="1" dirty="0" smtClean="0">
                <a:effectLst>
                  <a:outerShdw blurRad="38100" dist="38100" dir="2700000" algn="tl">
                    <a:srgbClr val="000000">
                      <a:alpha val="43137"/>
                    </a:srgbClr>
                  </a:outerShdw>
                </a:effectLst>
                <a:latin typeface="Lucida Sans" pitchFamily="34" charset="0"/>
              </a:rPr>
              <a:t>Too Shallow Zygomatic Arch</a:t>
            </a:r>
          </a:p>
          <a:p>
            <a:pPr algn="ctr"/>
            <a:r>
              <a:rPr lang="en-US" sz="1200" i="1" dirty="0" smtClean="0">
                <a:effectLst>
                  <a:outerShdw blurRad="38100" dist="38100" dir="2700000" algn="tl">
                    <a:srgbClr val="000000">
                      <a:alpha val="43137"/>
                    </a:srgbClr>
                  </a:outerShdw>
                </a:effectLst>
                <a:latin typeface="Lucida Sans" pitchFamily="34" charset="0"/>
              </a:rPr>
              <a:t>and Stop </a:t>
            </a:r>
            <a:endParaRPr lang="en-US" sz="1200" i="1" dirty="0">
              <a:effectLst>
                <a:outerShdw blurRad="38100" dist="38100" dir="2700000" algn="tl">
                  <a:srgbClr val="000000">
                    <a:alpha val="43137"/>
                  </a:srgbClr>
                </a:outerShdw>
              </a:effectLst>
              <a:latin typeface="Lucida Sans" pitchFamily="34" charset="0"/>
            </a:endParaRPr>
          </a:p>
        </p:txBody>
      </p:sp>
      <p:cxnSp>
        <p:nvCxnSpPr>
          <p:cNvPr id="21" name="Straight Arrow Connector 20"/>
          <p:cNvCxnSpPr/>
          <p:nvPr/>
        </p:nvCxnSpPr>
        <p:spPr>
          <a:xfrm>
            <a:off x="2286000" y="1903412"/>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rot="5400000">
            <a:off x="2209006" y="1219994"/>
            <a:ext cx="45878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7543800" y="1447800"/>
            <a:ext cx="1447800" cy="646331"/>
          </a:xfrm>
          <a:prstGeom prst="rect">
            <a:avLst/>
          </a:prstGeom>
          <a:noFill/>
        </p:spPr>
        <p:txBody>
          <a:bodyPr wrap="square" rtlCol="0">
            <a:spAutoFit/>
          </a:bodyPr>
          <a:lstStyle/>
          <a:p>
            <a:pPr algn="ctr"/>
            <a:r>
              <a:rPr lang="en-US" sz="1200" i="1" dirty="0" smtClean="0">
                <a:effectLst>
                  <a:outerShdw blurRad="38100" dist="38100" dir="2700000" algn="tl">
                    <a:srgbClr val="000000">
                      <a:alpha val="43137"/>
                    </a:srgbClr>
                  </a:outerShdw>
                </a:effectLst>
                <a:latin typeface="Lucida Sans" pitchFamily="34" charset="0"/>
              </a:rPr>
              <a:t>Too Shallow Zygomatic Arch</a:t>
            </a:r>
          </a:p>
          <a:p>
            <a:pPr algn="ctr"/>
            <a:r>
              <a:rPr lang="en-US" sz="1200" i="1" dirty="0" smtClean="0">
                <a:effectLst>
                  <a:outerShdw blurRad="38100" dist="38100" dir="2700000" algn="tl">
                    <a:srgbClr val="000000">
                      <a:alpha val="43137"/>
                    </a:srgbClr>
                  </a:outerShdw>
                </a:effectLst>
                <a:latin typeface="Lucida Sans" pitchFamily="34" charset="0"/>
              </a:rPr>
              <a:t>and Stop </a:t>
            </a:r>
            <a:endParaRPr lang="en-US" sz="1200" i="1" dirty="0">
              <a:effectLst>
                <a:outerShdw blurRad="38100" dist="38100" dir="2700000" algn="tl">
                  <a:srgbClr val="000000">
                    <a:alpha val="43137"/>
                  </a:srgbClr>
                </a:outerShdw>
              </a:effectLst>
              <a:latin typeface="Lucida Sans" pitchFamily="34" charset="0"/>
            </a:endParaRPr>
          </a:p>
        </p:txBody>
      </p:sp>
      <p:cxnSp>
        <p:nvCxnSpPr>
          <p:cNvPr id="27" name="Straight Arrow Connector 26"/>
          <p:cNvCxnSpPr/>
          <p:nvPr/>
        </p:nvCxnSpPr>
        <p:spPr>
          <a:xfrm>
            <a:off x="5410200" y="19812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rot="5400000">
            <a:off x="5410200" y="1143000"/>
            <a:ext cx="45878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1295400" y="39624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7315200" y="4191000"/>
            <a:ext cx="1676400" cy="830997"/>
          </a:xfrm>
          <a:prstGeom prst="rect">
            <a:avLst/>
          </a:prstGeom>
          <a:noFill/>
        </p:spPr>
        <p:txBody>
          <a:bodyPr wrap="square" rtlCol="0">
            <a:spAutoFit/>
          </a:bodyPr>
          <a:lstStyle/>
          <a:p>
            <a:pPr algn="ctr"/>
            <a:r>
              <a:rPr lang="en-US" sz="1200" i="1" dirty="0" smtClean="0">
                <a:effectLst>
                  <a:outerShdw blurRad="38100" dist="38100" dir="2700000" algn="tl">
                    <a:srgbClr val="000000">
                      <a:alpha val="43137"/>
                    </a:srgbClr>
                  </a:outerShdw>
                </a:effectLst>
                <a:latin typeface="Lucida Sans" pitchFamily="34" charset="0"/>
              </a:rPr>
              <a:t>Too Narrow in Muzzle, Shallow Zygomatic arch</a:t>
            </a:r>
          </a:p>
          <a:p>
            <a:pPr algn="ctr"/>
            <a:r>
              <a:rPr lang="en-US" sz="1200" i="1" dirty="0" smtClean="0">
                <a:effectLst>
                  <a:outerShdw blurRad="38100" dist="38100" dir="2700000" algn="tl">
                    <a:srgbClr val="000000">
                      <a:alpha val="43137"/>
                    </a:srgbClr>
                  </a:outerShdw>
                </a:effectLst>
                <a:latin typeface="Lucida Sans" pitchFamily="34" charset="0"/>
              </a:rPr>
              <a:t>Small Ears </a:t>
            </a:r>
            <a:endParaRPr lang="en-US" sz="1200" i="1" dirty="0">
              <a:effectLst>
                <a:outerShdw blurRad="38100" dist="38100" dir="2700000" algn="tl">
                  <a:srgbClr val="000000">
                    <a:alpha val="43137"/>
                  </a:srgbClr>
                </a:outerShdw>
              </a:effectLst>
              <a:latin typeface="Lucida Sans" pitchFamily="34" charset="0"/>
            </a:endParaRPr>
          </a:p>
        </p:txBody>
      </p:sp>
      <p:cxnSp>
        <p:nvCxnSpPr>
          <p:cNvPr id="31" name="Straight Arrow Connector 30"/>
          <p:cNvCxnSpPr/>
          <p:nvPr/>
        </p:nvCxnSpPr>
        <p:spPr>
          <a:xfrm rot="10800000">
            <a:off x="7162801" y="41148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p:nvPr/>
        </p:nvCxnSpPr>
        <p:spPr>
          <a:xfrm>
            <a:off x="4648200" y="48006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a:off x="4953000" y="51816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2362200" y="76200"/>
            <a:ext cx="4871847" cy="584775"/>
          </a:xfrm>
          <a:prstGeom prst="rect">
            <a:avLst/>
          </a:prstGeom>
        </p:spPr>
        <p:txBody>
          <a:bodyPr wrap="non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Correct Bitch Head Type</a:t>
            </a:r>
          </a:p>
        </p:txBody>
      </p:sp>
      <p:pic>
        <p:nvPicPr>
          <p:cNvPr id="15" name="Picture 2"/>
          <p:cNvPicPr>
            <a:picLocks noChangeAspect="1" noChangeArrowheads="1"/>
          </p:cNvPicPr>
          <p:nvPr/>
        </p:nvPicPr>
        <p:blipFill>
          <a:blip r:embed="rId4" cstate="print"/>
          <a:srcRect/>
          <a:stretch>
            <a:fillRect/>
          </a:stretch>
        </p:blipFill>
        <p:spPr bwMode="auto">
          <a:xfrm>
            <a:off x="3352800" y="1066800"/>
            <a:ext cx="2514600" cy="2211271"/>
          </a:xfrm>
          <a:prstGeom prst="rect">
            <a:avLst/>
          </a:prstGeom>
          <a:noFill/>
          <a:ln w="19050">
            <a:solidFill>
              <a:schemeClr val="bg1"/>
            </a:solidFill>
            <a:miter lim="800000"/>
            <a:headEnd/>
            <a:tailEnd/>
          </a:ln>
          <a:effectLst>
            <a:outerShdw blurRad="50800" dist="114300" dir="2700000" algn="tl" rotWithShape="0">
              <a:prstClr val="black">
                <a:alpha val="40000"/>
              </a:prstClr>
            </a:outerShdw>
          </a:effectLst>
        </p:spPr>
      </p:pic>
      <p:pic>
        <p:nvPicPr>
          <p:cNvPr id="31746" name="Picture 2"/>
          <p:cNvPicPr>
            <a:picLocks noChangeAspect="1" noChangeArrowheads="1"/>
          </p:cNvPicPr>
          <p:nvPr/>
        </p:nvPicPr>
        <p:blipFill>
          <a:blip r:embed="rId5" cstate="print"/>
          <a:srcRect/>
          <a:stretch>
            <a:fillRect/>
          </a:stretch>
        </p:blipFill>
        <p:spPr bwMode="auto">
          <a:xfrm>
            <a:off x="381000" y="3657600"/>
            <a:ext cx="2362200" cy="2326500"/>
          </a:xfrm>
          <a:prstGeom prst="rect">
            <a:avLst/>
          </a:prstGeom>
          <a:noFill/>
          <a:ln w="19050">
            <a:solidFill>
              <a:schemeClr val="bg1"/>
            </a:solidFill>
            <a:miter lim="800000"/>
            <a:headEnd/>
            <a:tailEnd/>
          </a:ln>
          <a:effectLst>
            <a:outerShdw blurRad="50800" dist="177800" dir="3720000" algn="ctr" rotWithShape="0">
              <a:srgbClr val="000000">
                <a:alpha val="44000"/>
              </a:srgbClr>
            </a:outerShdw>
          </a:effec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76600" y="3733800"/>
            <a:ext cx="2438450" cy="2223249"/>
          </a:xfrm>
          <a:prstGeom prst="rect">
            <a:avLst/>
          </a:prstGeom>
          <a:noFill/>
          <a:ln w="19050">
            <a:solidFill>
              <a:srgbClr val="000000"/>
            </a:solidFill>
            <a:miter lim="800000"/>
            <a:headEnd/>
            <a:tailEnd/>
          </a:ln>
          <a:effectLst>
            <a:outerShdw blurRad="76200" dist="139700" dir="2760000" sx="102000" sy="102000" algn="ctr" rotWithShape="0">
              <a:schemeClr val="bg2"/>
            </a:outerShdw>
          </a:effectLst>
          <a:extLst>
            <a:ext uri="{909E8E84-426E-40DD-AFC4-6F175D3DCCD1}">
              <a14:hiddenFill xmlns:a14="http://schemas.microsoft.com/office/drawing/2010/main" xmlns="">
                <a:solidFill>
                  <a:schemeClr val="accent1"/>
                </a:solidFill>
              </a14:hiddenFill>
            </a:ext>
          </a:extLst>
        </p:spPr>
      </p:pic>
      <p:pic>
        <p:nvPicPr>
          <p:cNvPr id="3076" name="Picture 4"/>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contrast="-26000"/>
                    </a14:imgEffect>
                  </a14:imgLayer>
                </a14:imgProps>
              </a:ext>
              <a:ext uri="{28A0092B-C50C-407E-A947-70E740481C1C}">
                <a14:useLocalDpi xmlns:a14="http://schemas.microsoft.com/office/drawing/2010/main" xmlns="" val="0"/>
              </a:ext>
            </a:extLst>
          </a:blip>
          <a:srcRect/>
          <a:stretch>
            <a:fillRect/>
          </a:stretch>
        </p:blipFill>
        <p:spPr bwMode="auto">
          <a:xfrm>
            <a:off x="6334602" y="1066800"/>
            <a:ext cx="2504598" cy="2235621"/>
          </a:xfrm>
          <a:prstGeom prst="rect">
            <a:avLst/>
          </a:prstGeom>
          <a:noFill/>
          <a:ln w="12700">
            <a:solidFill>
              <a:schemeClr val="bg1">
                <a:lumMod val="95000"/>
                <a:lumOff val="5000"/>
              </a:schemeClr>
            </a:solidFill>
            <a:miter lim="800000"/>
            <a:headEnd/>
            <a:tailEnd/>
          </a:ln>
          <a:effectLst>
            <a:outerShdw blurRad="127000" dist="266700" dir="2880000" algn="tr"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8117" y="1041870"/>
            <a:ext cx="2105083" cy="2248076"/>
          </a:xfrm>
          <a:prstGeom prst="rect">
            <a:avLst/>
          </a:prstGeom>
          <a:noFill/>
          <a:ln w="19050">
            <a:solidFill>
              <a:schemeClr val="bg1">
                <a:lumMod val="95000"/>
                <a:lumOff val="5000"/>
              </a:schemeClr>
            </a:solidFill>
            <a:miter lim="800000"/>
            <a:headEnd/>
            <a:tailEnd/>
          </a:ln>
          <a:effectLst>
            <a:outerShdw blurRad="139700" dist="203200" dir="2820000" algn="ctr" rotWithShape="0">
              <a:schemeClr val="bg1">
                <a:lumMod val="85000"/>
                <a:lumOff val="15000"/>
                <a:alpha val="78000"/>
              </a:schemeClr>
            </a:outerShdw>
          </a:effectLst>
          <a:extLst>
            <a:ext uri="{909E8E84-426E-40DD-AFC4-6F175D3DCCD1}">
              <a14:hiddenFill xmlns:a14="http://schemas.microsoft.com/office/drawing/2010/main" xmlns="">
                <a:solidFill>
                  <a:schemeClr val="accent1"/>
                </a:solidFill>
              </a14:hiddenFill>
            </a:ext>
          </a:extLst>
        </p:spPr>
      </p:pic>
      <p:pic>
        <p:nvPicPr>
          <p:cNvPr id="2"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354394" y="3657600"/>
            <a:ext cx="2332406" cy="2401008"/>
          </a:xfrm>
          <a:prstGeom prst="rect">
            <a:avLst/>
          </a:prstGeom>
          <a:noFill/>
          <a:ln w="19050">
            <a:solidFill>
              <a:srgbClr val="000000"/>
            </a:solidFill>
            <a:miter lim="800000"/>
            <a:headEnd/>
            <a:tailEnd/>
          </a:ln>
          <a:effectLst>
            <a:outerShdw blurRad="165100" dist="177800" dir="2700000" algn="ctr" rotWithShape="0">
              <a:schemeClr val="bg1">
                <a:lumMod val="85000"/>
                <a:lumOff val="15000"/>
              </a:schemeClr>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13</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2362200" y="76200"/>
            <a:ext cx="5157181" cy="584775"/>
          </a:xfrm>
          <a:prstGeom prst="rect">
            <a:avLst/>
          </a:prstGeom>
        </p:spPr>
        <p:txBody>
          <a:bodyPr wrap="non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Incorrect Bitch Head Type</a:t>
            </a:r>
          </a:p>
        </p:txBody>
      </p:sp>
      <p:pic>
        <p:nvPicPr>
          <p:cNvPr id="14" name="Picture 5"/>
          <p:cNvPicPr>
            <a:picLocks noChangeAspect="1" noChangeArrowheads="1"/>
          </p:cNvPicPr>
          <p:nvPr/>
        </p:nvPicPr>
        <p:blipFill>
          <a:blip r:embed="rId4" cstate="print"/>
          <a:srcRect b="18182"/>
          <a:stretch>
            <a:fillRect/>
          </a:stretch>
        </p:blipFill>
        <p:spPr bwMode="auto">
          <a:xfrm>
            <a:off x="533400" y="838200"/>
            <a:ext cx="2390775" cy="2057400"/>
          </a:xfrm>
          <a:prstGeom prst="rect">
            <a:avLst/>
          </a:prstGeom>
          <a:noFill/>
          <a:ln w="9525">
            <a:solidFill>
              <a:schemeClr val="bg1"/>
            </a:solidFill>
            <a:miter lim="800000"/>
            <a:headEnd/>
            <a:tailEnd/>
          </a:ln>
          <a:effectLst>
            <a:outerShdw blurRad="50800" dist="279400" dir="2700000" algn="tl" rotWithShape="0">
              <a:prstClr val="black">
                <a:alpha val="40000"/>
              </a:prstClr>
            </a:outerShdw>
          </a:effectLst>
        </p:spPr>
      </p:pic>
      <p:pic>
        <p:nvPicPr>
          <p:cNvPr id="16" name="Picture 15"/>
          <p:cNvPicPr>
            <a:picLocks noChangeAspect="1" noChangeArrowheads="1"/>
          </p:cNvPicPr>
          <p:nvPr/>
        </p:nvPicPr>
        <p:blipFill>
          <a:blip r:embed="rId5" cstate="print"/>
          <a:srcRect/>
          <a:stretch>
            <a:fillRect/>
          </a:stretch>
        </p:blipFill>
        <p:spPr bwMode="auto">
          <a:xfrm>
            <a:off x="3581400" y="838200"/>
            <a:ext cx="2198815" cy="2286000"/>
          </a:xfrm>
          <a:prstGeom prst="rect">
            <a:avLst/>
          </a:prstGeom>
          <a:noFill/>
          <a:ln w="9525">
            <a:solidFill>
              <a:schemeClr val="bg1"/>
            </a:solidFill>
            <a:miter lim="800000"/>
            <a:headEnd/>
            <a:tailEnd/>
          </a:ln>
          <a:effectLst>
            <a:outerShdw blurRad="50800" dist="152400" dir="2700000" algn="tl" rotWithShape="0">
              <a:prstClr val="black">
                <a:alpha val="40000"/>
              </a:prstClr>
            </a:outerShdw>
          </a:effectLst>
        </p:spPr>
      </p:pic>
      <p:pic>
        <p:nvPicPr>
          <p:cNvPr id="19" name="Picture 18"/>
          <p:cNvPicPr>
            <a:picLocks noChangeAspect="1" noChangeArrowheads="1"/>
          </p:cNvPicPr>
          <p:nvPr/>
        </p:nvPicPr>
        <p:blipFill>
          <a:blip r:embed="rId6" cstate="print"/>
          <a:srcRect r="3825" b="9375"/>
          <a:stretch>
            <a:fillRect/>
          </a:stretch>
        </p:blipFill>
        <p:spPr bwMode="auto">
          <a:xfrm>
            <a:off x="6248400" y="838200"/>
            <a:ext cx="2438400" cy="2209800"/>
          </a:xfrm>
          <a:prstGeom prst="rect">
            <a:avLst/>
          </a:prstGeom>
          <a:noFill/>
          <a:ln w="9525">
            <a:solidFill>
              <a:schemeClr val="bg1"/>
            </a:solidFill>
            <a:miter lim="800000"/>
            <a:headEnd/>
            <a:tailEnd/>
          </a:ln>
          <a:effectLst>
            <a:outerShdw blurRad="50800" dist="152400" dir="2700000" algn="tl" rotWithShape="0">
              <a:prstClr val="black">
                <a:alpha val="40000"/>
              </a:prstClr>
            </a:outerShdw>
          </a:effectLst>
        </p:spPr>
      </p:pic>
      <p:pic>
        <p:nvPicPr>
          <p:cNvPr id="20" name="Picture 2"/>
          <p:cNvPicPr>
            <a:picLocks noChangeAspect="1" noChangeArrowheads="1"/>
          </p:cNvPicPr>
          <p:nvPr/>
        </p:nvPicPr>
        <p:blipFill>
          <a:blip r:embed="rId7" cstate="print">
            <a:grayscl/>
          </a:blip>
          <a:srcRect l="2917" r="9583"/>
          <a:stretch>
            <a:fillRect/>
          </a:stretch>
        </p:blipFill>
        <p:spPr bwMode="auto">
          <a:xfrm>
            <a:off x="1600200" y="3505200"/>
            <a:ext cx="2438400" cy="2438400"/>
          </a:xfrm>
          <a:prstGeom prst="rect">
            <a:avLst/>
          </a:prstGeom>
          <a:noFill/>
          <a:ln w="19050">
            <a:solidFill>
              <a:schemeClr val="bg1"/>
            </a:solidFill>
            <a:miter lim="800000"/>
            <a:headEnd/>
            <a:tailEnd/>
          </a:ln>
          <a:effectLst>
            <a:outerShdw blurRad="50800" dist="203200" dir="2700000" algn="tl" rotWithShape="0">
              <a:prstClr val="black">
                <a:alpha val="40000"/>
              </a:prstClr>
            </a:outerShdw>
          </a:effectLst>
        </p:spPr>
      </p:pic>
      <p:pic>
        <p:nvPicPr>
          <p:cNvPr id="23" name="Picture 2"/>
          <p:cNvPicPr>
            <a:picLocks noChangeAspect="1" noChangeArrowheads="1"/>
          </p:cNvPicPr>
          <p:nvPr/>
        </p:nvPicPr>
        <p:blipFill>
          <a:blip r:embed="rId8" cstate="print"/>
          <a:srcRect/>
          <a:stretch>
            <a:fillRect/>
          </a:stretch>
        </p:blipFill>
        <p:spPr bwMode="auto">
          <a:xfrm>
            <a:off x="5105400" y="3581400"/>
            <a:ext cx="2286000" cy="2325688"/>
          </a:xfrm>
          <a:prstGeom prst="rect">
            <a:avLst/>
          </a:prstGeom>
          <a:noFill/>
          <a:ln w="9525">
            <a:solidFill>
              <a:schemeClr val="bg1"/>
            </a:solidFill>
            <a:miter lim="800000"/>
            <a:headEnd/>
            <a:tailEnd/>
          </a:ln>
          <a:effectLst>
            <a:outerShdw blurRad="50800" dist="241300" dir="2700000" algn="tl" rotWithShape="0">
              <a:prstClr val="black">
                <a:alpha val="40000"/>
              </a:prstClr>
            </a:outerShdw>
          </a:effectLst>
        </p:spPr>
      </p:pic>
      <p:sp>
        <p:nvSpPr>
          <p:cNvPr id="12" name="TextBox 11"/>
          <p:cNvSpPr txBox="1"/>
          <p:nvPr/>
        </p:nvSpPr>
        <p:spPr>
          <a:xfrm>
            <a:off x="152400" y="2967335"/>
            <a:ext cx="3200400" cy="461665"/>
          </a:xfrm>
          <a:prstGeom prst="rect">
            <a:avLst/>
          </a:prstGeom>
          <a:noFill/>
        </p:spPr>
        <p:txBody>
          <a:bodyPr wrap="square" rtlCol="0">
            <a:spAutoFit/>
          </a:bodyPr>
          <a:lstStyle/>
          <a:p>
            <a:pPr algn="ctr"/>
            <a:r>
              <a:rPr lang="en-US" sz="1200" i="1" dirty="0" smtClean="0">
                <a:latin typeface="Lucida Sans" pitchFamily="34" charset="0"/>
              </a:rPr>
              <a:t>Too long in muzzle,</a:t>
            </a:r>
          </a:p>
          <a:p>
            <a:pPr algn="ctr"/>
            <a:r>
              <a:rPr lang="en-US" sz="1200" i="1" dirty="0" smtClean="0">
                <a:latin typeface="Lucida Sans" pitchFamily="34" charset="0"/>
              </a:rPr>
              <a:t> shallow zygomatic arch</a:t>
            </a:r>
            <a:endParaRPr lang="en-US" sz="1200" i="1" dirty="0">
              <a:latin typeface="Lucida Sans" pitchFamily="34" charset="0"/>
            </a:endParaRPr>
          </a:p>
        </p:txBody>
      </p:sp>
      <p:cxnSp>
        <p:nvCxnSpPr>
          <p:cNvPr id="17" name="Straight Arrow Connector 16"/>
          <p:cNvCxnSpPr/>
          <p:nvPr/>
        </p:nvCxnSpPr>
        <p:spPr>
          <a:xfrm flipV="1">
            <a:off x="685800" y="1905000"/>
            <a:ext cx="914400" cy="3048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09600" y="1751012"/>
            <a:ext cx="8382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43600" y="3124200"/>
            <a:ext cx="3200400" cy="276999"/>
          </a:xfrm>
          <a:prstGeom prst="rect">
            <a:avLst/>
          </a:prstGeom>
          <a:noFill/>
        </p:spPr>
        <p:txBody>
          <a:bodyPr wrap="square" rtlCol="0">
            <a:spAutoFit/>
          </a:bodyPr>
          <a:lstStyle/>
          <a:p>
            <a:pPr algn="ctr"/>
            <a:r>
              <a:rPr lang="en-US" sz="1200" dirty="0" smtClean="0">
                <a:latin typeface="Lucida Sans" pitchFamily="34" charset="0"/>
              </a:rPr>
              <a:t> </a:t>
            </a:r>
            <a:r>
              <a:rPr lang="en-US" sz="1200" i="1" dirty="0" smtClean="0">
                <a:latin typeface="Lucida Sans" pitchFamily="34" charset="0"/>
              </a:rPr>
              <a:t>Incorrect conical shape of muzzle</a:t>
            </a:r>
            <a:endParaRPr lang="en-US" sz="1200" i="1" dirty="0">
              <a:latin typeface="Lucida Sans" pitchFamily="34" charset="0"/>
            </a:endParaRPr>
          </a:p>
        </p:txBody>
      </p:sp>
      <p:cxnSp>
        <p:nvCxnSpPr>
          <p:cNvPr id="25" name="Straight Arrow Connector 24"/>
          <p:cNvCxnSpPr/>
          <p:nvPr/>
        </p:nvCxnSpPr>
        <p:spPr>
          <a:xfrm>
            <a:off x="3429000" y="1676400"/>
            <a:ext cx="7620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429000" y="1905000"/>
            <a:ext cx="1066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48000" y="3124200"/>
            <a:ext cx="3200400" cy="276999"/>
          </a:xfrm>
          <a:prstGeom prst="rect">
            <a:avLst/>
          </a:prstGeom>
          <a:noFill/>
        </p:spPr>
        <p:txBody>
          <a:bodyPr wrap="square" rtlCol="0">
            <a:spAutoFit/>
          </a:bodyPr>
          <a:lstStyle/>
          <a:p>
            <a:pPr algn="ctr"/>
            <a:r>
              <a:rPr lang="en-US" sz="1200" dirty="0" smtClean="0">
                <a:latin typeface="Lucida Sans" pitchFamily="34" charset="0"/>
              </a:rPr>
              <a:t> </a:t>
            </a:r>
            <a:r>
              <a:rPr lang="en-US" sz="1200" i="1" dirty="0" smtClean="0">
                <a:latin typeface="Lucida Sans" pitchFamily="34" charset="0"/>
              </a:rPr>
              <a:t>Shallow zygomatic arch and stop</a:t>
            </a:r>
            <a:endParaRPr lang="en-US" sz="1200" i="1" dirty="0">
              <a:latin typeface="Lucida Sans" pitchFamily="34" charset="0"/>
            </a:endParaRPr>
          </a:p>
        </p:txBody>
      </p:sp>
      <p:cxnSp>
        <p:nvCxnSpPr>
          <p:cNvPr id="32" name="Straight Arrow Connector 31"/>
          <p:cNvCxnSpPr/>
          <p:nvPr/>
        </p:nvCxnSpPr>
        <p:spPr>
          <a:xfrm>
            <a:off x="6705600" y="1905000"/>
            <a:ext cx="685800" cy="1588"/>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219200" y="6019800"/>
            <a:ext cx="3200400" cy="276999"/>
          </a:xfrm>
          <a:prstGeom prst="rect">
            <a:avLst/>
          </a:prstGeom>
          <a:noFill/>
        </p:spPr>
        <p:txBody>
          <a:bodyPr wrap="square" rtlCol="0">
            <a:spAutoFit/>
          </a:bodyPr>
          <a:lstStyle/>
          <a:p>
            <a:pPr algn="ctr"/>
            <a:r>
              <a:rPr lang="en-US" sz="1200" dirty="0" smtClean="0">
                <a:latin typeface="Lucida Sans" pitchFamily="34" charset="0"/>
              </a:rPr>
              <a:t> </a:t>
            </a:r>
            <a:r>
              <a:rPr lang="en-US" sz="1200" i="1" dirty="0" smtClean="0">
                <a:latin typeface="Lucida Sans" pitchFamily="34" charset="0"/>
              </a:rPr>
              <a:t>Round eyes, conical shape muzzle</a:t>
            </a:r>
            <a:endParaRPr lang="en-US" sz="1200" i="1" dirty="0">
              <a:latin typeface="Lucida Sans" pitchFamily="34" charset="0"/>
            </a:endParaRPr>
          </a:p>
        </p:txBody>
      </p:sp>
      <p:cxnSp>
        <p:nvCxnSpPr>
          <p:cNvPr id="35" name="Straight Arrow Connector 34"/>
          <p:cNvCxnSpPr/>
          <p:nvPr/>
        </p:nvCxnSpPr>
        <p:spPr>
          <a:xfrm>
            <a:off x="1371600" y="4343400"/>
            <a:ext cx="1143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295400" y="4800600"/>
            <a:ext cx="1600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800" y="6019800"/>
            <a:ext cx="3200400" cy="276999"/>
          </a:xfrm>
          <a:prstGeom prst="rect">
            <a:avLst/>
          </a:prstGeom>
          <a:noFill/>
        </p:spPr>
        <p:txBody>
          <a:bodyPr wrap="square" rtlCol="0">
            <a:spAutoFit/>
          </a:bodyPr>
          <a:lstStyle/>
          <a:p>
            <a:pPr algn="ctr"/>
            <a:r>
              <a:rPr lang="en-US" sz="1200" dirty="0" smtClean="0">
                <a:latin typeface="Lucida Sans" pitchFamily="34" charset="0"/>
              </a:rPr>
              <a:t> </a:t>
            </a:r>
            <a:r>
              <a:rPr lang="en-US" sz="1200" i="1" dirty="0" smtClean="0">
                <a:latin typeface="Lucida Sans" pitchFamily="34" charset="0"/>
              </a:rPr>
              <a:t>Eyes set too close, narrow topskull</a:t>
            </a:r>
            <a:endParaRPr lang="en-US" sz="1200" i="1" dirty="0">
              <a:latin typeface="Lucida Sans" pitchFamily="34" charset="0"/>
            </a:endParaRPr>
          </a:p>
        </p:txBody>
      </p:sp>
      <p:cxnSp>
        <p:nvCxnSpPr>
          <p:cNvPr id="40" name="Straight Arrow Connector 39"/>
          <p:cNvCxnSpPr/>
          <p:nvPr/>
        </p:nvCxnSpPr>
        <p:spPr>
          <a:xfrm>
            <a:off x="5715000" y="3962400"/>
            <a:ext cx="838200"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943600" y="4343400"/>
            <a:ext cx="3048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14</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609600" y="457200"/>
            <a:ext cx="3634328" cy="584775"/>
          </a:xfrm>
          <a:prstGeom prst="rect">
            <a:avLst/>
          </a:prstGeom>
        </p:spPr>
        <p:txBody>
          <a:bodyPr wrap="non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Bite and Dentition</a:t>
            </a:r>
          </a:p>
        </p:txBody>
      </p:sp>
      <p:pic>
        <p:nvPicPr>
          <p:cNvPr id="12" name="Picture 3"/>
          <p:cNvPicPr>
            <a:picLocks noChangeAspect="1" noChangeArrowheads="1"/>
          </p:cNvPicPr>
          <p:nvPr/>
        </p:nvPicPr>
        <p:blipFill>
          <a:blip r:embed="rId4" cstate="print"/>
          <a:srcRect/>
          <a:stretch>
            <a:fillRect/>
          </a:stretch>
        </p:blipFill>
        <p:spPr bwMode="auto">
          <a:xfrm>
            <a:off x="5029200" y="277944"/>
            <a:ext cx="3581400" cy="3585640"/>
          </a:xfrm>
          <a:prstGeom prst="rect">
            <a:avLst/>
          </a:prstGeom>
          <a:noFill/>
          <a:ln w="9525">
            <a:solidFill>
              <a:schemeClr val="bg1"/>
            </a:solidFill>
            <a:round/>
            <a:headEnd/>
            <a:tailEnd/>
          </a:ln>
          <a:effectLst>
            <a:outerShdw blurRad="215900" dist="406400" dir="3120000" algn="ctr" rotWithShape="0">
              <a:srgbClr val="000000">
                <a:alpha val="43137"/>
              </a:srgbClr>
            </a:outerShdw>
          </a:effectLst>
        </p:spPr>
      </p:pic>
      <p:sp>
        <p:nvSpPr>
          <p:cNvPr id="15" name="Rectangle 14"/>
          <p:cNvSpPr/>
          <p:nvPr/>
        </p:nvSpPr>
        <p:spPr>
          <a:xfrm>
            <a:off x="152400" y="1256199"/>
            <a:ext cx="4572000" cy="2477601"/>
          </a:xfrm>
          <a:prstGeom prst="rect">
            <a:avLst/>
          </a:prstGeom>
          <a:effectLst/>
        </p:spPr>
        <p:txBody>
          <a:bodyPr wrap="square">
            <a:spAutoFit/>
          </a:bodyPr>
          <a:lstStyle/>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smtClean="0">
                <a:effectLst>
                  <a:outerShdw blurRad="38100" dist="38100" dir="2700000" algn="tl">
                    <a:srgbClr val="000000">
                      <a:alpha val="43137"/>
                    </a:srgbClr>
                  </a:outerShdw>
                </a:effectLst>
                <a:latin typeface="Lucida Sans" pitchFamily="34" charset="0"/>
              </a:rPr>
              <a:t>The Rottweiler standard is exacting on the bite and dentition requiring </a:t>
            </a: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smtClean="0">
                <a:effectLst>
                  <a:outerShdw blurRad="38100" dist="38100" dir="2700000" algn="tl">
                    <a:srgbClr val="000000">
                      <a:alpha val="43137"/>
                    </a:srgbClr>
                  </a:outerShdw>
                </a:effectLst>
                <a:latin typeface="Lucida Sans" pitchFamily="34" charset="0"/>
              </a:rPr>
              <a:t>Teeth 42 - 20 upper - 22 lower</a:t>
            </a: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smtClean="0">
                <a:effectLst>
                  <a:outerShdw blurRad="38100" dist="38100" dir="2700000" algn="tl">
                    <a:srgbClr val="000000">
                      <a:alpha val="43137"/>
                    </a:srgbClr>
                  </a:outerShdw>
                </a:effectLst>
                <a:latin typeface="Lucida Sans" pitchFamily="34" charset="0"/>
              </a:rPr>
              <a:t> Strong, Correctly Placed Scissors Bite </a:t>
            </a: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i="1" dirty="0" smtClean="0">
              <a:effectLst>
                <a:outerShdw blurRad="38100" dist="38100" dir="2700000" algn="tl">
                  <a:srgbClr val="000000">
                    <a:alpha val="43137"/>
                  </a:srgbClr>
                </a:outerShdw>
              </a:effectLst>
              <a:latin typeface="Lucida Sans" pitchFamily="34" charset="0"/>
            </a:endParaRP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smtClean="0">
                <a:effectLst>
                  <a:outerShdw blurRad="38100" dist="38100" dir="2700000" algn="tl">
                    <a:srgbClr val="000000">
                      <a:alpha val="43137"/>
                    </a:srgbClr>
                  </a:outerShdw>
                </a:effectLst>
                <a:latin typeface="Lucida Sans" pitchFamily="34" charset="0"/>
              </a:rPr>
              <a:t>A judge should thoroughly examine</a:t>
            </a: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smtClean="0">
                <a:effectLst>
                  <a:outerShdw blurRad="38100" dist="38100" dir="2700000" algn="tl">
                    <a:srgbClr val="000000">
                      <a:alpha val="43137"/>
                    </a:srgbClr>
                  </a:outerShdw>
                </a:effectLst>
                <a:latin typeface="Lucida Sans" pitchFamily="34" charset="0"/>
              </a:rPr>
              <a:t>the dentition of all exhibits</a:t>
            </a:r>
          </a:p>
        </p:txBody>
      </p:sp>
      <p:pic>
        <p:nvPicPr>
          <p:cNvPr id="31746" name="Picture 2"/>
          <p:cNvPicPr>
            <a:picLocks noChangeAspect="1" noChangeArrowheads="1"/>
          </p:cNvPicPr>
          <p:nvPr/>
        </p:nvPicPr>
        <p:blipFill>
          <a:blip r:embed="rId5" cstate="print"/>
          <a:srcRect/>
          <a:stretch>
            <a:fillRect/>
          </a:stretch>
        </p:blipFill>
        <p:spPr bwMode="auto">
          <a:xfrm>
            <a:off x="4543288" y="4191000"/>
            <a:ext cx="1095512" cy="1219200"/>
          </a:xfrm>
          <a:prstGeom prst="rect">
            <a:avLst/>
          </a:prstGeom>
          <a:noFill/>
          <a:ln w="9525">
            <a:solidFill>
              <a:schemeClr val="bg1"/>
            </a:solidFill>
            <a:miter lim="800000"/>
            <a:headEnd/>
            <a:tailEnd/>
          </a:ln>
          <a:effectLst>
            <a:outerShdw blurRad="50800" dist="88900" dir="2700000" algn="tl" rotWithShape="0">
              <a:prstClr val="black">
                <a:alpha val="40000"/>
              </a:prstClr>
            </a:outerShdw>
          </a:effectLst>
        </p:spPr>
      </p:pic>
      <p:pic>
        <p:nvPicPr>
          <p:cNvPr id="31747" name="Picture 3"/>
          <p:cNvPicPr>
            <a:picLocks noChangeAspect="1" noChangeArrowheads="1"/>
          </p:cNvPicPr>
          <p:nvPr/>
        </p:nvPicPr>
        <p:blipFill>
          <a:blip r:embed="rId6" cstate="print"/>
          <a:srcRect/>
          <a:stretch>
            <a:fillRect/>
          </a:stretch>
        </p:blipFill>
        <p:spPr bwMode="auto">
          <a:xfrm>
            <a:off x="6172200" y="4191000"/>
            <a:ext cx="1127576" cy="1295401"/>
          </a:xfrm>
          <a:prstGeom prst="rect">
            <a:avLst/>
          </a:prstGeom>
          <a:noFill/>
          <a:ln w="9525">
            <a:solidFill>
              <a:schemeClr val="bg1"/>
            </a:solidFill>
            <a:miter lim="800000"/>
            <a:headEnd/>
            <a:tailEnd/>
          </a:ln>
          <a:effectLst>
            <a:outerShdw blurRad="50800" dist="88900" dir="3480000" algn="ctr" rotWithShape="0">
              <a:srgbClr val="000000">
                <a:alpha val="43137"/>
              </a:srgbClr>
            </a:outerShdw>
          </a:effectLst>
        </p:spPr>
      </p:pic>
      <p:pic>
        <p:nvPicPr>
          <p:cNvPr id="31748" name="Picture 4"/>
          <p:cNvPicPr>
            <a:picLocks noChangeAspect="1" noChangeArrowheads="1"/>
          </p:cNvPicPr>
          <p:nvPr/>
        </p:nvPicPr>
        <p:blipFill>
          <a:blip r:embed="rId7" cstate="print"/>
          <a:srcRect/>
          <a:stretch>
            <a:fillRect/>
          </a:stretch>
        </p:blipFill>
        <p:spPr bwMode="auto">
          <a:xfrm>
            <a:off x="7772400" y="4277865"/>
            <a:ext cx="1103010" cy="1208535"/>
          </a:xfrm>
          <a:prstGeom prst="rect">
            <a:avLst/>
          </a:prstGeom>
          <a:noFill/>
          <a:ln w="9525">
            <a:solidFill>
              <a:schemeClr val="bg1"/>
            </a:solidFill>
            <a:miter lim="800000"/>
            <a:headEnd/>
            <a:tailEnd/>
          </a:ln>
          <a:effectLst>
            <a:outerShdw blurRad="50800" dist="88900" dir="3300000" algn="ctr" rotWithShape="0">
              <a:srgbClr val="000000">
                <a:alpha val="43137"/>
              </a:srgbClr>
            </a:outerShdw>
          </a:effectLst>
        </p:spPr>
      </p:pic>
      <p:sp>
        <p:nvSpPr>
          <p:cNvPr id="17" name="TextBox 16"/>
          <p:cNvSpPr txBox="1"/>
          <p:nvPr/>
        </p:nvSpPr>
        <p:spPr>
          <a:xfrm>
            <a:off x="4419600" y="5486400"/>
            <a:ext cx="4724400" cy="738664"/>
          </a:xfrm>
          <a:prstGeom prst="rect">
            <a:avLst/>
          </a:prstGeom>
          <a:noFill/>
          <a:effectLst/>
        </p:spPr>
        <p:txBody>
          <a:bodyPr wrap="square" rtlCol="0">
            <a:spAutoFit/>
          </a:bodyPr>
          <a:lstStyle/>
          <a:p>
            <a:r>
              <a:rPr lang="en-US" i="1" dirty="0" smtClean="0">
                <a:effectLst>
                  <a:outerShdw blurRad="38100" dist="38100" dir="2700000" algn="tl">
                    <a:srgbClr val="000000">
                      <a:alpha val="43137"/>
                    </a:srgbClr>
                  </a:outerShdw>
                </a:effectLst>
                <a:latin typeface="Lucida Sans" pitchFamily="34" charset="0"/>
              </a:rPr>
              <a:t> Overshot          Undershot         Level</a:t>
            </a:r>
          </a:p>
          <a:p>
            <a:r>
              <a:rPr lang="en-US" sz="1200" i="1" dirty="0" smtClean="0">
                <a:effectLst>
                  <a:outerShdw blurRad="38100" dist="38100" dir="2700000" algn="tl">
                    <a:srgbClr val="000000">
                      <a:alpha val="43137"/>
                    </a:srgbClr>
                  </a:outerShdw>
                </a:effectLst>
                <a:latin typeface="Lucida Sans" pitchFamily="34" charset="0"/>
              </a:rPr>
              <a:t> Disqualification            </a:t>
            </a:r>
            <a:r>
              <a:rPr lang="en-US" sz="1200" i="1" dirty="0" err="1" smtClean="0">
                <a:effectLst>
                  <a:outerShdw blurRad="38100" dist="38100" dir="2700000" algn="tl">
                    <a:srgbClr val="000000">
                      <a:alpha val="43137"/>
                    </a:srgbClr>
                  </a:outerShdw>
                </a:effectLst>
                <a:latin typeface="Lucida Sans" pitchFamily="34" charset="0"/>
              </a:rPr>
              <a:t>Disqualification</a:t>
            </a:r>
            <a:r>
              <a:rPr lang="en-US" sz="1200" i="1" dirty="0" smtClean="0">
                <a:effectLst>
                  <a:outerShdw blurRad="38100" dist="38100" dir="2700000" algn="tl">
                    <a:srgbClr val="000000">
                      <a:alpha val="43137"/>
                    </a:srgbClr>
                  </a:outerShdw>
                </a:effectLst>
                <a:latin typeface="Lucida Sans" pitchFamily="34" charset="0"/>
              </a:rPr>
              <a:t>          Serious fault</a:t>
            </a:r>
          </a:p>
          <a:p>
            <a:endParaRPr lang="en-US" sz="1200" i="1" dirty="0">
              <a:effectLst>
                <a:outerShdw blurRad="38100" dist="38100" dir="2700000" algn="tl">
                  <a:srgbClr val="000000">
                    <a:alpha val="43137"/>
                  </a:srgbClr>
                </a:outerShdw>
              </a:effectLst>
              <a:latin typeface="Lucida Sans" pitchFamily="34" charset="0"/>
            </a:endParaRPr>
          </a:p>
        </p:txBody>
      </p:sp>
      <p:pic>
        <p:nvPicPr>
          <p:cNvPr id="14" name="Picture 13" descr="Rottweiler Bite.jpg"/>
          <p:cNvPicPr>
            <a:picLocks noChangeAspect="1"/>
          </p:cNvPicPr>
          <p:nvPr/>
        </p:nvPicPr>
        <p:blipFill>
          <a:blip r:embed="rId8" cstate="print"/>
          <a:stretch>
            <a:fillRect/>
          </a:stretch>
        </p:blipFill>
        <p:spPr>
          <a:xfrm>
            <a:off x="381000" y="3857605"/>
            <a:ext cx="3911600" cy="2009795"/>
          </a:xfrm>
          <a:prstGeom prst="rect">
            <a:avLst/>
          </a:prstGeom>
        </p:spPr>
      </p:pic>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15</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4060712" y="304799"/>
            <a:ext cx="1252266"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Neck</a:t>
            </a:r>
          </a:p>
        </p:txBody>
      </p:sp>
      <p:sp>
        <p:nvSpPr>
          <p:cNvPr id="15" name="Rectangle 14"/>
          <p:cNvSpPr/>
          <p:nvPr/>
        </p:nvSpPr>
        <p:spPr>
          <a:xfrm>
            <a:off x="914400" y="1066800"/>
            <a:ext cx="7467600" cy="1261884"/>
          </a:xfrm>
          <a:prstGeom prst="rect">
            <a:avLst/>
          </a:prstGeom>
          <a:effectLst/>
        </p:spPr>
        <p:txBody>
          <a:bodyPr wrap="square">
            <a:spAutoFit/>
          </a:bodyPr>
          <a:lstStyle/>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i="1" dirty="0" smtClean="0">
                <a:effectLst>
                  <a:outerShdw blurRad="38100" dist="38100" dir="2700000" algn="tl">
                    <a:srgbClr val="000000">
                      <a:alpha val="43137"/>
                    </a:srgbClr>
                  </a:outerShdw>
                </a:effectLst>
                <a:latin typeface="Lucida Sans" pitchFamily="34" charset="0"/>
              </a:rPr>
              <a:t>Powerful, well muscled, moderately long, </a:t>
            </a: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i="1" dirty="0" smtClean="0">
                <a:effectLst>
                  <a:outerShdw blurRad="38100" dist="38100" dir="2700000" algn="tl">
                    <a:srgbClr val="000000">
                      <a:alpha val="43137"/>
                    </a:srgbClr>
                  </a:outerShdw>
                </a:effectLst>
                <a:latin typeface="Lucida Sans" pitchFamily="34" charset="0"/>
              </a:rPr>
              <a:t>slightly arched and without loose skin</a:t>
            </a:r>
          </a:p>
          <a:p>
            <a:pPr algn="ctr">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The bitch  possesses the same traits but less girth</a:t>
            </a:r>
          </a:p>
        </p:txBody>
      </p:sp>
      <p:pic>
        <p:nvPicPr>
          <p:cNvPr id="31746" name="Picture 2"/>
          <p:cNvPicPr>
            <a:picLocks noChangeAspect="1" noChangeArrowheads="1"/>
          </p:cNvPicPr>
          <p:nvPr/>
        </p:nvPicPr>
        <p:blipFill>
          <a:blip r:embed="rId4" cstate="print"/>
          <a:srcRect/>
          <a:stretch>
            <a:fillRect/>
          </a:stretch>
        </p:blipFill>
        <p:spPr bwMode="auto">
          <a:xfrm>
            <a:off x="5257800" y="2590801"/>
            <a:ext cx="2667000" cy="3048000"/>
          </a:xfrm>
          <a:prstGeom prst="rect">
            <a:avLst/>
          </a:prstGeom>
          <a:noFill/>
          <a:ln w="19050">
            <a:solidFill>
              <a:schemeClr val="bg1"/>
            </a:solidFill>
            <a:miter lim="800000"/>
            <a:headEnd/>
            <a:tailEnd/>
          </a:ln>
          <a:effectLst>
            <a:outerShdw blurRad="152400" dist="241300" dir="3180000" algn="ctr" rotWithShape="0">
              <a:srgbClr val="000000">
                <a:alpha val="43137"/>
              </a:srgbClr>
            </a:outerShdw>
          </a:effectLst>
        </p:spPr>
      </p:pic>
      <p:sp>
        <p:nvSpPr>
          <p:cNvPr id="12" name="TextBox 11"/>
          <p:cNvSpPr txBox="1"/>
          <p:nvPr/>
        </p:nvSpPr>
        <p:spPr>
          <a:xfrm>
            <a:off x="2209800" y="5181600"/>
            <a:ext cx="990600" cy="369332"/>
          </a:xfrm>
          <a:prstGeom prst="rect">
            <a:avLst/>
          </a:prstGeom>
          <a:noFill/>
          <a:effectLst/>
        </p:spPr>
        <p:txBody>
          <a:bodyPr wrap="square" rtlCol="0">
            <a:spAutoFit/>
          </a:bodyPr>
          <a:lstStyle/>
          <a:p>
            <a:r>
              <a:rPr lang="en-US" i="1" dirty="0" smtClean="0">
                <a:effectLst>
                  <a:outerShdw blurRad="38100" dist="38100" dir="2700000" algn="tl">
                    <a:srgbClr val="000000">
                      <a:alpha val="43137"/>
                    </a:srgbClr>
                  </a:outerShdw>
                </a:effectLst>
                <a:latin typeface="Lucida Sans" pitchFamily="34" charset="0"/>
              </a:rPr>
              <a:t>Dog</a:t>
            </a:r>
            <a:endParaRPr lang="en-US" i="1" dirty="0">
              <a:effectLst>
                <a:outerShdw blurRad="38100" dist="38100" dir="2700000" algn="tl">
                  <a:srgbClr val="000000">
                    <a:alpha val="43137"/>
                  </a:srgbClr>
                </a:outerShdw>
              </a:effectLst>
              <a:latin typeface="Lucida Sans" pitchFamily="34" charset="0"/>
            </a:endParaRPr>
          </a:p>
        </p:txBody>
      </p:sp>
      <p:sp>
        <p:nvSpPr>
          <p:cNvPr id="14" name="TextBox 13"/>
          <p:cNvSpPr txBox="1"/>
          <p:nvPr/>
        </p:nvSpPr>
        <p:spPr>
          <a:xfrm>
            <a:off x="6248400" y="5715000"/>
            <a:ext cx="990600" cy="369332"/>
          </a:xfrm>
          <a:prstGeom prst="rect">
            <a:avLst/>
          </a:prstGeom>
          <a:noFill/>
          <a:effectLst/>
        </p:spPr>
        <p:txBody>
          <a:bodyPr wrap="square" rtlCol="0">
            <a:spAutoFit/>
          </a:bodyPr>
          <a:lstStyle/>
          <a:p>
            <a:r>
              <a:rPr lang="en-US" i="1" dirty="0" smtClean="0">
                <a:effectLst>
                  <a:outerShdw blurRad="38100" dist="38100" dir="2700000" algn="tl">
                    <a:srgbClr val="000000">
                      <a:alpha val="43137"/>
                    </a:srgbClr>
                  </a:outerShdw>
                </a:effectLst>
                <a:latin typeface="Lucida Sans" pitchFamily="34" charset="0"/>
              </a:rPr>
              <a:t>Bitch</a:t>
            </a:r>
            <a:endParaRPr lang="en-US" i="1" dirty="0">
              <a:effectLst>
                <a:outerShdw blurRad="38100" dist="38100" dir="2700000" algn="tl">
                  <a:srgbClr val="000000">
                    <a:alpha val="43137"/>
                  </a:srgbClr>
                </a:outerShdw>
              </a:effectLst>
              <a:latin typeface="Lucida Sans" pitchFamily="34" charset="0"/>
            </a:endParaRPr>
          </a:p>
        </p:txBody>
      </p:sp>
      <p:pic>
        <p:nvPicPr>
          <p:cNvPr id="2" name="Picture 2"/>
          <p:cNvPicPr>
            <a:picLocks noChangeAspect="1" noChangeArrowheads="1"/>
          </p:cNvPicPr>
          <p:nvPr/>
        </p:nvPicPr>
        <p:blipFill>
          <a:blip r:embed="rId5" cstate="print"/>
          <a:srcRect/>
          <a:stretch>
            <a:fillRect/>
          </a:stretch>
        </p:blipFill>
        <p:spPr bwMode="auto">
          <a:xfrm>
            <a:off x="838200" y="2590800"/>
            <a:ext cx="3358225" cy="2438400"/>
          </a:xfrm>
          <a:prstGeom prst="rect">
            <a:avLst/>
          </a:prstGeom>
          <a:noFill/>
          <a:ln w="19050">
            <a:solidFill>
              <a:schemeClr val="bg1"/>
            </a:solidFill>
            <a:miter lim="800000"/>
            <a:headEnd/>
            <a:tailEnd/>
          </a:ln>
          <a:effectLst>
            <a:outerShdw blurRad="114300" dist="177800" dir="252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16</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1143000" y="1295400"/>
            <a:ext cx="1806905" cy="646331"/>
          </a:xfrm>
          <a:prstGeom prst="rect">
            <a:avLst/>
          </a:prstGeom>
        </p:spPr>
        <p:txBody>
          <a:bodyPr wrap="none">
            <a:spAutoFit/>
          </a:bodyPr>
          <a:lstStyle/>
          <a:p>
            <a:r>
              <a:rPr lang="en-US" sz="3600" b="1" i="1" u="sng" kern="0" spc="-150" dirty="0" err="1" smtClean="0">
                <a:solidFill>
                  <a:srgbClr val="FFCC66"/>
                </a:solidFill>
                <a:effectLst>
                  <a:outerShdw blurRad="38100" dist="38100" dir="2700000" algn="tl">
                    <a:srgbClr val="000000"/>
                  </a:outerShdw>
                </a:effectLst>
                <a:latin typeface="Lucida Sans" pitchFamily="34" charset="0"/>
              </a:rPr>
              <a:t>Topline</a:t>
            </a:r>
            <a:endParaRPr lang="en-US" sz="3600" b="1" i="1" u="sng" kern="0" spc="-150" dirty="0" smtClean="0">
              <a:solidFill>
                <a:srgbClr val="FFCC66"/>
              </a:solidFill>
              <a:effectLst>
                <a:outerShdw blurRad="38100" dist="38100" dir="2700000" algn="tl">
                  <a:srgbClr val="000000"/>
                </a:outerShdw>
              </a:effectLst>
              <a:latin typeface="Lucida Sans" pitchFamily="34" charset="0"/>
            </a:endParaRPr>
          </a:p>
        </p:txBody>
      </p:sp>
      <p:sp>
        <p:nvSpPr>
          <p:cNvPr id="16" name="Rectangle 15"/>
          <p:cNvSpPr/>
          <p:nvPr/>
        </p:nvSpPr>
        <p:spPr>
          <a:xfrm>
            <a:off x="304800" y="1981200"/>
            <a:ext cx="3352800" cy="2751522"/>
          </a:xfrm>
          <a:prstGeom prst="rect">
            <a:avLst/>
          </a:prstGeom>
          <a:effectLst/>
        </p:spPr>
        <p:txBody>
          <a:bodyPr wrap="square">
            <a:spAutoFit/>
          </a:bodyPr>
          <a:lstStyle/>
          <a:p>
            <a:pPr algn="just">
              <a:lnSpc>
                <a:spcPct val="9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smtClean="0">
                <a:effectLst>
                  <a:outerShdw blurRad="38100" dist="38100" dir="2700000" algn="tl">
                    <a:srgbClr val="000000">
                      <a:alpha val="43137"/>
                    </a:srgbClr>
                  </a:outerShdw>
                </a:effectLst>
                <a:latin typeface="Arial Narrow" pitchFamily="34" charset="0"/>
              </a:rPr>
              <a:t>	</a:t>
            </a:r>
            <a:r>
              <a:rPr lang="en-GB" sz="2400" i="1" dirty="0">
                <a:effectLst>
                  <a:outerShdw blurRad="38100" dist="38100" dir="2700000" algn="tl">
                    <a:srgbClr val="000000">
                      <a:alpha val="43137"/>
                    </a:srgbClr>
                  </a:outerShdw>
                </a:effectLst>
                <a:latin typeface="Lucida Sans" pitchFamily="34" charset="0"/>
              </a:rPr>
              <a:t>The back is firm and level, extending in a straight line from the withers to the croup. The back remains horizontal to the ground while moving or standing.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84600" y="1524000"/>
            <a:ext cx="4826000" cy="3902273"/>
          </a:xfrm>
          <a:prstGeom prst="rect">
            <a:avLst/>
          </a:prstGeom>
          <a:noFill/>
          <a:ln w="19050">
            <a:solidFill>
              <a:schemeClr val="bg1"/>
            </a:solidFill>
            <a:miter lim="800000"/>
            <a:headEnd/>
            <a:tailEnd/>
          </a:ln>
          <a:effectLst>
            <a:outerShdw blurRad="139700" dist="381000" dir="2280000" algn="ctr" rotWithShape="0">
              <a:schemeClr val="bg2"/>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17</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2066306" y="304800"/>
            <a:ext cx="1636987" cy="830997"/>
          </a:xfrm>
          <a:prstGeom prst="rect">
            <a:avLst/>
          </a:prstGeom>
        </p:spPr>
        <p:txBody>
          <a:bodyPr wrap="none">
            <a:spAutoFit/>
          </a:bodyPr>
          <a:lstStyle/>
          <a:p>
            <a:r>
              <a:rPr lang="en-US" sz="4800" b="1" i="1" u="sng" kern="0" spc="-150" dirty="0" smtClean="0">
                <a:solidFill>
                  <a:srgbClr val="FFCC66"/>
                </a:solidFill>
                <a:effectLst>
                  <a:outerShdw blurRad="38100" dist="38100" dir="2700000" algn="tl">
                    <a:srgbClr val="000000"/>
                  </a:outerShdw>
                </a:effectLst>
                <a:latin typeface="Lucida Sans" pitchFamily="34" charset="0"/>
              </a:rPr>
              <a:t>Body</a:t>
            </a:r>
          </a:p>
        </p:txBody>
      </p:sp>
      <p:pic>
        <p:nvPicPr>
          <p:cNvPr id="32770" name="Picture 2"/>
          <p:cNvPicPr>
            <a:picLocks noChangeAspect="1" noChangeArrowheads="1"/>
          </p:cNvPicPr>
          <p:nvPr/>
        </p:nvPicPr>
        <p:blipFill>
          <a:blip r:embed="rId4" cstate="print"/>
          <a:srcRect/>
          <a:stretch>
            <a:fillRect/>
          </a:stretch>
        </p:blipFill>
        <p:spPr bwMode="auto">
          <a:xfrm>
            <a:off x="304800" y="1371600"/>
            <a:ext cx="5181599" cy="3581400"/>
          </a:xfrm>
          <a:prstGeom prst="rect">
            <a:avLst/>
          </a:prstGeom>
          <a:noFill/>
          <a:ln w="19050">
            <a:solidFill>
              <a:schemeClr val="bg1"/>
            </a:solidFill>
            <a:miter lim="800000"/>
            <a:headEnd/>
            <a:tailEnd/>
          </a:ln>
          <a:effectLst>
            <a:outerShdw blurRad="114300" dist="165100" dir="3180000" algn="ctr" rotWithShape="0">
              <a:srgbClr val="000000">
                <a:alpha val="43137"/>
              </a:srgbClr>
            </a:outerShdw>
          </a:effectLst>
        </p:spPr>
      </p:pic>
      <p:sp>
        <p:nvSpPr>
          <p:cNvPr id="12" name="Rectangle 11"/>
          <p:cNvSpPr/>
          <p:nvPr/>
        </p:nvSpPr>
        <p:spPr>
          <a:xfrm>
            <a:off x="5638800" y="580188"/>
            <a:ext cx="3200400" cy="5632311"/>
          </a:xfrm>
          <a:prstGeom prst="rect">
            <a:avLst/>
          </a:prstGeom>
          <a:effectLst/>
        </p:spPr>
        <p:txBody>
          <a:bodyPr wrap="square">
            <a:spAutoFit/>
          </a:bodyPr>
          <a:lstStyle/>
          <a:p>
            <a:r>
              <a:rPr lang="en-GB" sz="2000" i="1" dirty="0" smtClean="0">
                <a:effectLst>
                  <a:outerShdw blurRad="38100" dist="38100" dir="2700000" algn="tl">
                    <a:srgbClr val="000000">
                      <a:alpha val="43137"/>
                    </a:srgbClr>
                  </a:outerShdw>
                </a:effectLst>
                <a:latin typeface="Lucida Sans" pitchFamily="34" charset="0"/>
              </a:rPr>
              <a:t>The chest is roomy, broad and deep, reaching to elbow, with well pronounced forechest and well sprung, oval ribs.  Back is straight and strong. Loin is short, deep and well muscled. Croup is broad, of medium length and only slightly sloping. Underline of a mature Rottweiler has a slight tuck-up</a:t>
            </a:r>
            <a:r>
              <a:rPr lang="en-GB" sz="2000" b="1" i="1" dirty="0" smtClean="0">
                <a:effectLst>
                  <a:outerShdw blurRad="38100" dist="38100" dir="2700000" algn="tl">
                    <a:srgbClr val="000000">
                      <a:alpha val="43137"/>
                    </a:srgbClr>
                  </a:outerShdw>
                </a:effectLst>
                <a:latin typeface="Lucida Sans" pitchFamily="34" charset="0"/>
              </a:rPr>
              <a:t>. </a:t>
            </a:r>
            <a:r>
              <a:rPr lang="en-GB" sz="2000" i="1" dirty="0" smtClean="0">
                <a:effectLst>
                  <a:outerShdw blurRad="38100" dist="38100" dir="2700000" algn="tl">
                    <a:srgbClr val="000000">
                      <a:alpha val="43137"/>
                    </a:srgbClr>
                  </a:outerShdw>
                </a:effectLst>
                <a:latin typeface="Lucida Sans" pitchFamily="34" charset="0"/>
              </a:rPr>
              <a:t>Males must have two normal testicles properly descended into the scrotum. </a:t>
            </a:r>
            <a:endParaRPr lang="en-US" sz="2000" i="1" dirty="0">
              <a:effectLst>
                <a:outerShdw blurRad="38100" dist="38100" dir="2700000" algn="tl">
                  <a:srgbClr val="000000">
                    <a:alpha val="43137"/>
                  </a:srgbClr>
                </a:outerShdw>
              </a:effectLst>
              <a:latin typeface="Lucida Sans" pitchFamily="34" charset="0"/>
            </a:endParaRPr>
          </a:p>
        </p:txBody>
      </p:sp>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18</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3962400" y="1143000"/>
            <a:ext cx="1016625"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Tail</a:t>
            </a:r>
          </a:p>
        </p:txBody>
      </p:sp>
      <p:sp>
        <p:nvSpPr>
          <p:cNvPr id="8" name="Rectangle 7"/>
          <p:cNvSpPr/>
          <p:nvPr/>
        </p:nvSpPr>
        <p:spPr>
          <a:xfrm>
            <a:off x="1219200" y="1905000"/>
            <a:ext cx="6781800" cy="2616101"/>
          </a:xfrm>
          <a:prstGeom prst="rect">
            <a:avLst/>
          </a:prstGeom>
          <a:effectLst/>
        </p:spPr>
        <p:txBody>
          <a:bodyPr wrap="square">
            <a:spAutoFit/>
          </a:bodyPr>
          <a:lstStyle/>
          <a:p>
            <a:pPr algn="jus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	</a:t>
            </a:r>
            <a:r>
              <a:rPr lang="en-GB" sz="2400" i="1" dirty="0" smtClean="0">
                <a:effectLst>
                  <a:outerShdw blurRad="38100" dist="38100" dir="2700000" algn="tl">
                    <a:srgbClr val="000000">
                      <a:alpha val="43137"/>
                    </a:srgbClr>
                  </a:outerShdw>
                </a:effectLst>
                <a:latin typeface="Lucida Sans" pitchFamily="34" charset="0"/>
              </a:rPr>
              <a:t>“Tail docked short, close to body, leaving one or two tail vertebrae. The set of the tail is more important than length. Properly set, it gives an impression of elongation of </a:t>
            </a:r>
            <a:r>
              <a:rPr lang="en-GB" sz="2400" i="1" dirty="0" err="1" smtClean="0">
                <a:effectLst>
                  <a:outerShdw blurRad="38100" dist="38100" dir="2700000" algn="tl">
                    <a:srgbClr val="000000">
                      <a:alpha val="43137"/>
                    </a:srgbClr>
                  </a:outerShdw>
                </a:effectLst>
                <a:latin typeface="Lucida Sans" pitchFamily="34" charset="0"/>
              </a:rPr>
              <a:t>topline</a:t>
            </a:r>
            <a:r>
              <a:rPr lang="en-GB" sz="2400" i="1" dirty="0" smtClean="0">
                <a:effectLst>
                  <a:outerShdw blurRad="38100" dist="38100" dir="2700000" algn="tl">
                    <a:srgbClr val="000000">
                      <a:alpha val="43137"/>
                    </a:srgbClr>
                  </a:outerShdw>
                </a:effectLst>
                <a:latin typeface="Lucida Sans" pitchFamily="34" charset="0"/>
              </a:rPr>
              <a:t>; carried slightly above horizontal when the dog is excited or moving.“</a:t>
            </a:r>
          </a:p>
          <a:p>
            <a:pPr algn="jus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i="1" dirty="0" smtClean="0">
              <a:effectLst>
                <a:outerShdw blurRad="38100" dist="38100" dir="2700000" algn="tl">
                  <a:srgbClr val="000000">
                    <a:alpha val="43137"/>
                  </a:srgbClr>
                </a:outerShdw>
              </a:effectLst>
              <a:latin typeface="Lucida Sans" pitchFamily="34" charset="0"/>
            </a:endParaRPr>
          </a:p>
        </p:txBody>
      </p:sp>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19</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4677939" y="457199"/>
            <a:ext cx="3052439"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Forequarters</a:t>
            </a:r>
          </a:p>
        </p:txBody>
      </p:sp>
      <p:sp>
        <p:nvSpPr>
          <p:cNvPr id="7" name="Rectangle 6"/>
          <p:cNvSpPr/>
          <p:nvPr/>
        </p:nvSpPr>
        <p:spPr>
          <a:xfrm>
            <a:off x="381000" y="914400"/>
            <a:ext cx="3048000" cy="5047536"/>
          </a:xfrm>
          <a:prstGeom prst="rect">
            <a:avLst/>
          </a:prstGeom>
          <a:effectLst/>
        </p:spPr>
        <p:txBody>
          <a:bodyPr wrap="square">
            <a:spAutoFit/>
          </a:bodyPr>
          <a:lstStyle/>
          <a:p>
            <a:pPr algn="just"/>
            <a:r>
              <a:rPr lang="en-US" dirty="0" smtClean="0"/>
              <a:t>   </a:t>
            </a:r>
            <a:r>
              <a:rPr lang="en-US" sz="1600" i="1" dirty="0" smtClean="0">
                <a:effectLst>
                  <a:outerShdw blurRad="38100" dist="38100" dir="2700000" algn="tl">
                    <a:srgbClr val="000000">
                      <a:alpha val="43137"/>
                    </a:srgbClr>
                  </a:outerShdw>
                </a:effectLst>
                <a:latin typeface="Lucida Sans" pitchFamily="34" charset="0"/>
              </a:rPr>
              <a:t>Shoulder blade is long and well laid back. Upper arm equal in length to shoulder blade, set so elbows are well under body. Distance from withers to elbow and elbow to ground is equal.</a:t>
            </a:r>
          </a:p>
          <a:p>
            <a:pPr algn="just"/>
            <a:r>
              <a:rPr lang="en-US" sz="1600" i="1" dirty="0">
                <a:effectLst>
                  <a:outerShdw blurRad="38100" dist="38100" dir="2700000" algn="tl">
                    <a:srgbClr val="000000">
                      <a:alpha val="43137"/>
                    </a:srgbClr>
                  </a:outerShdw>
                </a:effectLst>
                <a:latin typeface="Lucida Sans" pitchFamily="34" charset="0"/>
              </a:rPr>
              <a:t> </a:t>
            </a:r>
            <a:r>
              <a:rPr lang="en-US" sz="1600" i="1" dirty="0" smtClean="0">
                <a:effectLst>
                  <a:outerShdw blurRad="38100" dist="38100" dir="2700000" algn="tl">
                    <a:srgbClr val="000000">
                      <a:alpha val="43137"/>
                    </a:srgbClr>
                  </a:outerShdw>
                </a:effectLst>
                <a:latin typeface="Lucida Sans" pitchFamily="34" charset="0"/>
              </a:rPr>
              <a:t>  Legs are strongly developed with straight, heavy bone, not set close together.</a:t>
            </a:r>
          </a:p>
          <a:p>
            <a:pPr algn="just"/>
            <a:r>
              <a:rPr lang="en-US" sz="1600" i="1" dirty="0">
                <a:effectLst>
                  <a:outerShdw blurRad="38100" dist="38100" dir="2700000" algn="tl">
                    <a:srgbClr val="000000">
                      <a:alpha val="43137"/>
                    </a:srgbClr>
                  </a:outerShdw>
                </a:effectLst>
                <a:latin typeface="Lucida Sans" pitchFamily="34" charset="0"/>
              </a:rPr>
              <a:t> </a:t>
            </a:r>
            <a:r>
              <a:rPr lang="en-US" sz="1600" i="1" dirty="0" smtClean="0">
                <a:effectLst>
                  <a:outerShdw blurRad="38100" dist="38100" dir="2700000" algn="tl">
                    <a:srgbClr val="000000">
                      <a:alpha val="43137"/>
                    </a:srgbClr>
                  </a:outerShdw>
                </a:effectLst>
                <a:latin typeface="Lucida Sans" pitchFamily="34" charset="0"/>
              </a:rPr>
              <a:t>  Pasterns are strong, springy and almost perpendicular to the ground.</a:t>
            </a:r>
          </a:p>
          <a:p>
            <a:pPr algn="just"/>
            <a:r>
              <a:rPr lang="en-US" sz="1600" i="1" dirty="0">
                <a:effectLst>
                  <a:outerShdw blurRad="38100" dist="38100" dir="2700000" algn="tl">
                    <a:srgbClr val="000000">
                      <a:alpha val="43137"/>
                    </a:srgbClr>
                  </a:outerShdw>
                </a:effectLst>
                <a:latin typeface="Lucida Sans" pitchFamily="34" charset="0"/>
              </a:rPr>
              <a:t> </a:t>
            </a:r>
            <a:r>
              <a:rPr lang="en-US" sz="1600" i="1" dirty="0" smtClean="0">
                <a:effectLst>
                  <a:outerShdw blurRad="38100" dist="38100" dir="2700000" algn="tl">
                    <a:srgbClr val="000000">
                      <a:alpha val="43137"/>
                    </a:srgbClr>
                  </a:outerShdw>
                </a:effectLst>
                <a:latin typeface="Lucida Sans" pitchFamily="34" charset="0"/>
              </a:rPr>
              <a:t>  Feet are round, compact with well arched toes, turning in nor out. Pads are thick and hard. Nails short, strong and black. Dewclaws may be removed</a:t>
            </a:r>
            <a:r>
              <a:rPr lang="en-US" sz="1600" i="1" dirty="0" smtClean="0"/>
              <a:t>. </a:t>
            </a:r>
            <a:endParaRPr lang="en-US" sz="1600" i="1" dirty="0"/>
          </a:p>
        </p:txBody>
      </p:sp>
      <p:pic>
        <p:nvPicPr>
          <p:cNvPr id="8" name="Picture 2"/>
          <p:cNvPicPr>
            <a:picLocks noChangeAspect="1" noChangeArrowheads="1"/>
          </p:cNvPicPr>
          <p:nvPr/>
        </p:nvPicPr>
        <p:blipFill>
          <a:blip r:embed="rId4" cstate="print">
            <a:lum contrast="12000"/>
          </a:blip>
          <a:srcRect/>
          <a:stretch>
            <a:fillRect/>
          </a:stretch>
        </p:blipFill>
        <p:spPr bwMode="auto">
          <a:xfrm>
            <a:off x="3733800" y="1447800"/>
            <a:ext cx="5029200" cy="3798094"/>
          </a:xfrm>
          <a:prstGeom prst="rect">
            <a:avLst/>
          </a:prstGeom>
          <a:noFill/>
          <a:ln w="19050">
            <a:solidFill>
              <a:srgbClr val="000000"/>
            </a:solidFill>
            <a:miter lim="800000"/>
            <a:headEnd/>
            <a:tailEnd/>
          </a:ln>
          <a:effectLst>
            <a:outerShdw blurRad="139700" dist="203200" dir="252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4" name="Rectangle 13"/>
          <p:cNvSpPr/>
          <p:nvPr/>
        </p:nvSpPr>
        <p:spPr>
          <a:xfrm>
            <a:off x="1903771" y="152400"/>
            <a:ext cx="4897495" cy="646331"/>
          </a:xfrm>
          <a:prstGeom prst="rect">
            <a:avLst/>
          </a:prstGeom>
        </p:spPr>
        <p:txBody>
          <a:bodyPr wrap="none">
            <a:spAutoFit/>
          </a:bodyPr>
          <a:lstStyle/>
          <a:p>
            <a:pPr algn="ctr"/>
            <a:r>
              <a:rPr lang="en-US" sz="3600" b="1" i="1" u="sng" kern="0" dirty="0" smtClean="0">
                <a:solidFill>
                  <a:srgbClr val="FFCC66"/>
                </a:solidFill>
                <a:effectLst>
                  <a:outerShdw blurRad="38100" dist="38100" dir="2700000" algn="tl">
                    <a:srgbClr val="000000"/>
                  </a:outerShdw>
                </a:effectLst>
                <a:latin typeface="Lucida Sans" pitchFamily="34" charset="0"/>
                <a:ea typeface="+mj-ea"/>
                <a:cs typeface="+mj-cs"/>
              </a:rPr>
              <a:t>Breed Study </a:t>
            </a:r>
            <a:r>
              <a:rPr lang="en-US" sz="3600" b="1" i="1" u="sng" kern="0" dirty="0" smtClean="0">
                <a:solidFill>
                  <a:srgbClr val="FFCC66"/>
                </a:solidFill>
                <a:effectLst>
                  <a:outerShdw blurRad="38100" dist="38100" dir="2700000" algn="tl">
                    <a:srgbClr val="000000"/>
                  </a:outerShdw>
                </a:effectLst>
                <a:latin typeface="Lucida Sans" pitchFamily="34" charset="0"/>
              </a:rPr>
              <a:t>Outline</a:t>
            </a:r>
            <a:endParaRPr lang="en-US" sz="3600" dirty="0"/>
          </a:p>
        </p:txBody>
      </p:sp>
      <p:sp>
        <p:nvSpPr>
          <p:cNvPr id="15" name="Rectangle 14"/>
          <p:cNvSpPr/>
          <p:nvPr/>
        </p:nvSpPr>
        <p:spPr>
          <a:xfrm>
            <a:off x="381000" y="685800"/>
            <a:ext cx="8382000" cy="6124754"/>
          </a:xfrm>
          <a:prstGeom prst="rect">
            <a:avLst/>
          </a:prstGeom>
        </p:spPr>
        <p:txBody>
          <a:bodyPr wrap="square">
            <a:spAutoFit/>
          </a:bodyPr>
          <a:lstStyle/>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History </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General Appearance</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Size, Proportion, Substance</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Head Type</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A. General Description and Geometry</a:t>
            </a:r>
            <a:endParaRPr lang="en-GB" i="1" dirty="0">
              <a:effectLst>
                <a:outerShdw blurRad="38100" dist="38100" dir="2700000" algn="tl">
                  <a:srgbClr val="000000">
                    <a:alpha val="43137"/>
                  </a:srgbClr>
                </a:outerShdw>
              </a:effectLst>
              <a:latin typeface="Lucida Sans" pitchFamily="34" charset="0"/>
            </a:endParaRP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	B. Dog and Bitch Head Type</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Bite and Dentition</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Neck</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err="1" smtClean="0">
                <a:effectLst>
                  <a:outerShdw blurRad="38100" dist="38100" dir="2700000" algn="tl">
                    <a:srgbClr val="000000">
                      <a:alpha val="43137"/>
                    </a:srgbClr>
                  </a:outerShdw>
                </a:effectLst>
                <a:latin typeface="Lucida Sans" pitchFamily="34" charset="0"/>
              </a:rPr>
              <a:t>Topline</a:t>
            </a:r>
            <a:endParaRPr lang="en-GB" i="1" dirty="0" smtClean="0">
              <a:effectLst>
                <a:outerShdw blurRad="38100" dist="38100" dir="2700000" algn="tl">
                  <a:srgbClr val="000000">
                    <a:alpha val="43137"/>
                  </a:srgbClr>
                </a:outerShdw>
              </a:effectLst>
              <a:latin typeface="Lucida Sans" pitchFamily="34" charset="0"/>
            </a:endParaRP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Body</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Tail</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Forequarters</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Hindquarters</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Coat</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err="1" smtClean="0">
                <a:effectLst>
                  <a:outerShdw blurRad="38100" dist="38100" dir="2700000" algn="tl">
                    <a:srgbClr val="000000">
                      <a:alpha val="43137"/>
                    </a:srgbClr>
                  </a:outerShdw>
                </a:effectLst>
                <a:latin typeface="Lucida Sans" pitchFamily="34" charset="0"/>
              </a:rPr>
              <a:t>Color</a:t>
            </a:r>
            <a:endParaRPr lang="en-GB" i="1" dirty="0" smtClean="0">
              <a:effectLst>
                <a:outerShdw blurRad="38100" dist="38100" dir="2700000" algn="tl">
                  <a:srgbClr val="000000">
                    <a:alpha val="43137"/>
                  </a:srgbClr>
                </a:outerShdw>
              </a:effectLst>
              <a:latin typeface="Lucida Sans" pitchFamily="34" charset="0"/>
            </a:endParaRP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Gait</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Temperament,</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Faults, Serious Faults , Disqualifications</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Closing Statement</a:t>
            </a: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i="1" dirty="0" smtClean="0">
                <a:effectLst>
                  <a:outerShdw blurRad="38100" dist="38100" dir="2700000" algn="tl">
                    <a:srgbClr val="000000">
                      <a:alpha val="43137"/>
                    </a:srgbClr>
                  </a:outerShdw>
                </a:effectLst>
                <a:latin typeface="Lucida Sans" pitchFamily="34" charset="0"/>
              </a:rPr>
              <a:t>Hands-On Experience, Q&amp;A</a:t>
            </a:r>
          </a:p>
          <a:p>
            <a:pPr lvl="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1600" i="1" dirty="0" smtClean="0">
              <a:effectLst>
                <a:outerShdw blurRad="38100" dist="38100" dir="2700000" algn="tl">
                  <a:srgbClr val="000000">
                    <a:alpha val="43137"/>
                  </a:srgbClr>
                </a:outerShdw>
              </a:effectLst>
              <a:latin typeface="Lucida Sans" pitchFamily="34" charset="0"/>
            </a:endParaRPr>
          </a:p>
          <a:p>
            <a:pPr lvl="1">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US" sz="1600" i="1" dirty="0">
              <a:effectLst>
                <a:outerShdw blurRad="38100" dist="38100" dir="2700000" algn="tl">
                  <a:srgbClr val="000000">
                    <a:alpha val="43137"/>
                  </a:srgbClr>
                </a:outerShdw>
              </a:effectLst>
            </a:endParaRPr>
          </a:p>
        </p:txBody>
      </p:sp>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20</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1434776" y="685800"/>
            <a:ext cx="3103735"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Hindquarters</a:t>
            </a:r>
          </a:p>
        </p:txBody>
      </p:sp>
      <p:sp>
        <p:nvSpPr>
          <p:cNvPr id="12" name="Rectangle 11"/>
          <p:cNvSpPr/>
          <p:nvPr/>
        </p:nvSpPr>
        <p:spPr>
          <a:xfrm>
            <a:off x="5482442" y="533400"/>
            <a:ext cx="3429000" cy="5603072"/>
          </a:xfrm>
          <a:prstGeom prst="rect">
            <a:avLst/>
          </a:prstGeom>
          <a:ln w="12700">
            <a:noFill/>
          </a:ln>
          <a:effectLst/>
        </p:spPr>
        <p:txBody>
          <a:bodyPr wrap="square">
            <a:spAutoFit/>
          </a:bodyPr>
          <a:lstStyle/>
          <a:p>
            <a:pPr>
              <a:lnSpc>
                <a:spcPct val="80000"/>
              </a:lnSpc>
              <a:spcBef>
                <a:spcPts val="4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a:latin typeface="Lucida Sans" pitchFamily="34" charset="0"/>
              </a:rPr>
              <a:t> </a:t>
            </a:r>
            <a:r>
              <a:rPr lang="en-GB" dirty="0" smtClean="0">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Angulation of hindquarters balances that of forequarters. Upper thigh is fairly long, very broad and well muscled. Stifle joint is well turned.</a:t>
            </a:r>
          </a:p>
          <a:p>
            <a:pPr>
              <a:lnSpc>
                <a:spcPct val="80000"/>
              </a:lnSpc>
              <a:spcBef>
                <a:spcPts val="4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  Lower thigh is long, broad and powerful, with extensive muscle leading into a strong hock joint. </a:t>
            </a:r>
          </a:p>
          <a:p>
            <a:pPr>
              <a:lnSpc>
                <a:spcPct val="80000"/>
              </a:lnSpc>
              <a:spcBef>
                <a:spcPts val="4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  Rear pasterns are nearly perpendicular to the ground. Viewed from the rear, hind legs are straight, strong and wide enough apart to fit with a properly built body. </a:t>
            </a:r>
          </a:p>
          <a:p>
            <a:pPr>
              <a:lnSpc>
                <a:spcPct val="80000"/>
              </a:lnSpc>
              <a:spcBef>
                <a:spcPts val="4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  Feet are somewhat longer than the front feet, turning neither in nor out, equally compact with well arched toes. Pads are thick and hard. Nails short, strong, and black. Dewclaws must be removed. </a:t>
            </a:r>
          </a:p>
        </p:txBody>
      </p:sp>
      <p:pic>
        <p:nvPicPr>
          <p:cNvPr id="31746" name="Picture 2"/>
          <p:cNvPicPr>
            <a:picLocks noChangeAspect="1" noChangeArrowheads="1"/>
          </p:cNvPicPr>
          <p:nvPr/>
        </p:nvPicPr>
        <p:blipFill>
          <a:blip r:embed="rId4" cstate="print"/>
          <a:srcRect/>
          <a:stretch>
            <a:fillRect/>
          </a:stretch>
        </p:blipFill>
        <p:spPr bwMode="auto">
          <a:xfrm>
            <a:off x="381000" y="1676400"/>
            <a:ext cx="4973637" cy="4011613"/>
          </a:xfrm>
          <a:prstGeom prst="rect">
            <a:avLst/>
          </a:prstGeom>
          <a:noFill/>
          <a:ln w="19050">
            <a:solidFill>
              <a:schemeClr val="bg1"/>
            </a:solidFill>
            <a:miter lim="800000"/>
            <a:headEnd/>
            <a:tailEnd/>
          </a:ln>
          <a:effectLst>
            <a:outerShdw blurRad="114300" dist="190500" dir="198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21</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2133600" y="362634"/>
            <a:ext cx="1471878"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 Coat </a:t>
            </a:r>
          </a:p>
        </p:txBody>
      </p:sp>
      <p:pic>
        <p:nvPicPr>
          <p:cNvPr id="31746" name="Picture 2"/>
          <p:cNvPicPr>
            <a:picLocks noChangeAspect="1" noChangeArrowheads="1"/>
          </p:cNvPicPr>
          <p:nvPr/>
        </p:nvPicPr>
        <p:blipFill>
          <a:blip r:embed="rId4" cstate="print"/>
          <a:srcRect/>
          <a:stretch>
            <a:fillRect/>
          </a:stretch>
        </p:blipFill>
        <p:spPr bwMode="auto">
          <a:xfrm>
            <a:off x="304800" y="1295400"/>
            <a:ext cx="5454630" cy="3581400"/>
          </a:xfrm>
          <a:prstGeom prst="rect">
            <a:avLst/>
          </a:prstGeom>
          <a:noFill/>
          <a:ln w="19050">
            <a:solidFill>
              <a:srgbClr val="000000"/>
            </a:solidFill>
            <a:miter lim="800000"/>
            <a:headEnd/>
            <a:tailEnd/>
          </a:ln>
          <a:effectLst>
            <a:outerShdw blurRad="114300" dist="228600" dir="7920000" algn="ctr" rotWithShape="0">
              <a:srgbClr val="000000">
                <a:alpha val="43137"/>
              </a:srgbClr>
            </a:outerShdw>
          </a:effectLst>
        </p:spPr>
      </p:pic>
      <p:sp>
        <p:nvSpPr>
          <p:cNvPr id="14" name="Rectangle 13"/>
          <p:cNvSpPr/>
          <p:nvPr/>
        </p:nvSpPr>
        <p:spPr>
          <a:xfrm>
            <a:off x="5943600" y="796242"/>
            <a:ext cx="2971800" cy="4579715"/>
          </a:xfrm>
          <a:prstGeom prst="rect">
            <a:avLst/>
          </a:prstGeom>
          <a:effectLst/>
        </p:spPr>
        <p:txBody>
          <a:bodyPr wrap="square">
            <a:spAutoFit/>
          </a:bodyPr>
          <a:lstStyle/>
          <a:p>
            <a:pPr>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a:effectLst>
                  <a:outerShdw blurRad="38100" dist="38100" dir="2700000" algn="tl">
                    <a:srgbClr val="000000">
                      <a:alpha val="43137"/>
                    </a:srgbClr>
                  </a:outerShdw>
                </a:effectLst>
                <a:latin typeface="Lucida Sans" pitchFamily="34" charset="0"/>
              </a:rPr>
              <a:t> </a:t>
            </a:r>
            <a:r>
              <a:rPr lang="en-GB" sz="1600" i="1" dirty="0" smtClean="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Outer coat is straight, coarse, dense, of  medium length and lying flat. Undercoat should be present on neck and thighs, but the amount is influenced by climatic conditions. </a:t>
            </a:r>
          </a:p>
          <a:p>
            <a:pPr>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  Undercoat should not show through outer coat. </a:t>
            </a:r>
          </a:p>
          <a:p>
            <a:pPr>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  The coat is shortest on head, ears and legs; longest on </a:t>
            </a:r>
            <a:r>
              <a:rPr lang="en-GB" i="1" dirty="0">
                <a:effectLst>
                  <a:outerShdw blurRad="38100" dist="38100" dir="2700000" algn="tl">
                    <a:srgbClr val="000000">
                      <a:alpha val="43137"/>
                    </a:srgbClr>
                  </a:outerShdw>
                </a:effectLst>
                <a:latin typeface="Lucida Sans" pitchFamily="34" charset="0"/>
              </a:rPr>
              <a:t>b</a:t>
            </a:r>
            <a:r>
              <a:rPr lang="en-GB" i="1" dirty="0" smtClean="0">
                <a:effectLst>
                  <a:outerShdw blurRad="38100" dist="38100" dir="2700000" algn="tl">
                    <a:srgbClr val="000000">
                      <a:alpha val="43137"/>
                    </a:srgbClr>
                  </a:outerShdw>
                </a:effectLst>
                <a:latin typeface="Lucida Sans" pitchFamily="34" charset="0"/>
              </a:rPr>
              <a:t>reeching.  </a:t>
            </a:r>
          </a:p>
          <a:p>
            <a:pPr>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a:t>
            </a:r>
            <a:r>
              <a:rPr lang="en-GB" i="1" dirty="0" smtClean="0">
                <a:effectLst>
                  <a:outerShdw blurRad="38100" dist="38100" dir="2700000" algn="tl">
                    <a:srgbClr val="000000">
                      <a:alpha val="43137"/>
                    </a:srgbClr>
                  </a:outerShdw>
                </a:effectLst>
                <a:latin typeface="Lucida Sans" pitchFamily="34" charset="0"/>
              </a:rPr>
              <a:t>  The Rottweiler is to be exhibited in the natural condition with no trimming</a:t>
            </a:r>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514600" y="6356351"/>
            <a:ext cx="4267200" cy="273050"/>
          </a:xfrm>
        </p:spPr>
        <p:txBody>
          <a:bodyPr/>
          <a:lstStyle/>
          <a:p>
            <a:r>
              <a:rPr lang="en-US" i="1" dirty="0" smtClean="0">
                <a:latin typeface="Lucida Sans" panose="020B0602030504020204" pitchFamily="34" charset="0"/>
              </a:rPr>
              <a:t>American Rottweiler Club Judges Education Breed Study</a:t>
            </a:r>
            <a:endParaRPr lang="en-US" i="1" dirty="0">
              <a:latin typeface="Lucida Sans" panose="020B0602030504020204" pitchFamily="34" charset="0"/>
            </a:endParaRPr>
          </a:p>
        </p:txBody>
      </p:sp>
      <p:pic>
        <p:nvPicPr>
          <p:cNvPr id="6" name="Picture 1031" descr="ARCHEA~1"/>
          <p:cNvPicPr>
            <a:picLocks noChangeAspect="1" noChangeArrowheads="1"/>
          </p:cNvPicPr>
          <p:nvPr/>
        </p:nvPicPr>
        <p:blipFill>
          <a:blip r:embed="rId2" cstate="print">
            <a:clrChange>
              <a:clrFrom>
                <a:srgbClr val="FEFEFE"/>
              </a:clrFrom>
              <a:clrTo>
                <a:srgbClr val="FEFEFE">
                  <a:alpha val="0"/>
                </a:srgbClr>
              </a:clrTo>
            </a:clrChange>
            <a:grayscl/>
            <a:biLevel thresh="50000"/>
          </a:blip>
          <a:srcRect/>
          <a:stretch>
            <a:fillRect/>
          </a:stretch>
        </p:blipFill>
        <p:spPr bwMode="auto">
          <a:xfrm>
            <a:off x="4267200" y="6019800"/>
            <a:ext cx="534491" cy="457200"/>
          </a:xfrm>
          <a:prstGeom prst="rect">
            <a:avLst/>
          </a:prstGeom>
          <a:noFill/>
          <a:ln w="9525">
            <a:noFill/>
            <a:miter lim="800000"/>
            <a:headEnd/>
            <a:tailEnd/>
          </a:ln>
        </p:spPr>
      </p:pic>
      <p:sp>
        <p:nvSpPr>
          <p:cNvPr id="7" name="Rectangle 6"/>
          <p:cNvSpPr/>
          <p:nvPr/>
        </p:nvSpPr>
        <p:spPr>
          <a:xfrm>
            <a:off x="152400" y="76200"/>
            <a:ext cx="8839200" cy="1723549"/>
          </a:xfrm>
          <a:prstGeom prst="rect">
            <a:avLst/>
          </a:prstGeom>
        </p:spPr>
        <p:txBody>
          <a:bodyPr wrap="square">
            <a:spAutoFit/>
          </a:bodyPr>
          <a:lstStyle/>
          <a:p>
            <a:pPr algn="ctr"/>
            <a:r>
              <a:rPr lang="en-US" sz="3200" b="1" i="1" u="sng" dirty="0" smtClean="0">
                <a:solidFill>
                  <a:srgbClr val="FEBB00"/>
                </a:solidFill>
                <a:effectLst>
                  <a:outerShdw blurRad="38100" dist="38100" dir="2700000" algn="tl">
                    <a:srgbClr val="000000">
                      <a:alpha val="43137"/>
                    </a:srgbClr>
                  </a:outerShdw>
                </a:effectLst>
                <a:latin typeface="Lucida Sans" panose="020B0602030504020204" pitchFamily="34" charset="0"/>
                <a:ea typeface="Calibri" panose="020F0502020204030204" pitchFamily="34" charset="0"/>
                <a:cs typeface="Times New Roman" panose="02020603050405020304" pitchFamily="18" charset="0"/>
              </a:rPr>
              <a:t>Trimming</a:t>
            </a:r>
            <a:endParaRPr lang="en-US" sz="3200" b="1" i="1" dirty="0">
              <a:solidFill>
                <a:srgbClr val="FEBB00"/>
              </a:solidFill>
              <a:effectLst>
                <a:outerShdw blurRad="38100" dist="38100" dir="2700000" algn="tl">
                  <a:srgbClr val="000000">
                    <a:alpha val="43137"/>
                  </a:srgbClr>
                </a:outerShdw>
              </a:effectLst>
              <a:latin typeface="Lucida Sans" panose="020B0602030504020204" pitchFamily="34" charset="0"/>
              <a:ea typeface="Calibri" panose="020F0502020204030204" pitchFamily="34" charset="0"/>
            </a:endParaRPr>
          </a:p>
          <a:p>
            <a:pPr algn="just"/>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i="1" dirty="0" smtClean="0">
                <a:latin typeface="Lucida Sans" panose="020B0602030504020204" pitchFamily="34" charset="0"/>
                <a:ea typeface="Calibri" panose="020F0502020204030204" pitchFamily="34" charset="0"/>
                <a:cs typeface="Angsana New" panose="02020603050405020304" pitchFamily="18" charset="-34"/>
              </a:rPr>
              <a:t>Currently </a:t>
            </a:r>
            <a:r>
              <a:rPr lang="en-US" sz="1400" i="1" dirty="0">
                <a:latin typeface="Lucida Sans" panose="020B0602030504020204" pitchFamily="34" charset="0"/>
                <a:ea typeface="Calibri" panose="020F0502020204030204" pitchFamily="34" charset="0"/>
                <a:cs typeface="Angsana New" panose="02020603050405020304" pitchFamily="18" charset="-34"/>
              </a:rPr>
              <a:t>in the show-ring, Rottweilers are being trimmed on the necks, bodies, and rear quarters. From the standard: “Any trimming that alters the length of the natural coat” </a:t>
            </a:r>
            <a:r>
              <a:rPr lang="en-US" sz="1400" i="1" dirty="0" smtClean="0">
                <a:latin typeface="Lucida Sans" panose="020B0602030504020204" pitchFamily="34" charset="0"/>
                <a:ea typeface="Calibri" panose="020F0502020204030204" pitchFamily="34" charset="0"/>
                <a:cs typeface="Angsana New" panose="02020603050405020304" pitchFamily="18" charset="-34"/>
              </a:rPr>
              <a:t>is </a:t>
            </a:r>
            <a:r>
              <a:rPr lang="en-US" sz="1400" i="1" dirty="0">
                <a:latin typeface="Lucida Sans" panose="020B0602030504020204" pitchFamily="34" charset="0"/>
                <a:ea typeface="Calibri" panose="020F0502020204030204" pitchFamily="34" charset="0"/>
                <a:cs typeface="Angsana New" panose="02020603050405020304" pitchFamily="18" charset="-34"/>
              </a:rPr>
              <a:t>faulty. The American Rottweiler Club wants the Rottweiler to be exhibited untrimmed and in its natural state. We hope that you will help us achieve our goal and penalize this practice. </a:t>
            </a:r>
          </a:p>
          <a:p>
            <a:r>
              <a:rPr lang="en-US" dirty="0">
                <a:latin typeface="Times New Roman" panose="02020603050405020304" pitchFamily="18" charset="0"/>
                <a:ea typeface="Calibri" panose="020F0502020204030204" pitchFamily="34" charset="0"/>
              </a:rPr>
              <a:t> </a:t>
            </a:r>
            <a:endParaRPr lang="en-US" dirty="0">
              <a:effectLst/>
              <a:latin typeface="Times New Roman" panose="02020603050405020304" pitchFamily="18" charset="0"/>
              <a:ea typeface="Calibri" panose="020F0502020204030204" pitchFamily="34" charset="0"/>
            </a:endParaRPr>
          </a:p>
        </p:txBody>
      </p:sp>
      <p:sp>
        <p:nvSpPr>
          <p:cNvPr id="10" name="TextBox 9"/>
          <p:cNvSpPr txBox="1"/>
          <p:nvPr/>
        </p:nvSpPr>
        <p:spPr>
          <a:xfrm>
            <a:off x="7086600" y="4640759"/>
            <a:ext cx="1435252" cy="769441"/>
          </a:xfrm>
          <a:prstGeom prst="rect">
            <a:avLst/>
          </a:prstGeom>
          <a:noFill/>
        </p:spPr>
        <p:txBody>
          <a:bodyPr wrap="square" rtlCol="0">
            <a:spAutoFit/>
          </a:bodyPr>
          <a:lstStyle/>
          <a:p>
            <a:pPr algn="ctr"/>
            <a:r>
              <a:rPr lang="en-US" sz="1100" dirty="0" smtClean="0">
                <a:latin typeface="Lucida Sans" panose="020B0602030504020204" pitchFamily="34" charset="0"/>
              </a:rPr>
              <a:t>Trimmed </a:t>
            </a:r>
            <a:endParaRPr lang="en-US" sz="1100" dirty="0">
              <a:latin typeface="Lucida Sans" panose="020B0602030504020204" pitchFamily="34" charset="0"/>
            </a:endParaRPr>
          </a:p>
          <a:p>
            <a:pPr algn="ctr"/>
            <a:r>
              <a:rPr lang="en-US" sz="1100" dirty="0" smtClean="0">
                <a:latin typeface="Lucida Sans" panose="020B0602030504020204" pitchFamily="34" charset="0"/>
              </a:rPr>
              <a:t> Arrows indicate  where trimming  occurs</a:t>
            </a:r>
            <a:endParaRPr lang="en-US" sz="1100" kern="1200" dirty="0">
              <a:solidFill>
                <a:schemeClr val="tx1"/>
              </a:solidFill>
              <a:latin typeface="Lucida Sans" panose="020B0602030504020204" pitchFamily="34" charset="0"/>
            </a:endParaRPr>
          </a:p>
        </p:txBody>
      </p:sp>
      <p:sp>
        <p:nvSpPr>
          <p:cNvPr id="21" name="TextBox 20"/>
          <p:cNvSpPr txBox="1"/>
          <p:nvPr/>
        </p:nvSpPr>
        <p:spPr>
          <a:xfrm>
            <a:off x="675176" y="4564559"/>
            <a:ext cx="1229824" cy="769441"/>
          </a:xfrm>
          <a:prstGeom prst="rect">
            <a:avLst/>
          </a:prstGeom>
          <a:noFill/>
        </p:spPr>
        <p:txBody>
          <a:bodyPr wrap="square" rtlCol="0">
            <a:spAutoFit/>
          </a:bodyPr>
          <a:lstStyle/>
          <a:p>
            <a:pPr algn="ctr"/>
            <a:r>
              <a:rPr lang="en-US" sz="1100" dirty="0" smtClean="0">
                <a:latin typeface="Lucida Sans" panose="020B0602030504020204" pitchFamily="34" charset="0"/>
              </a:rPr>
              <a:t> Untrimmed Arrows indicate correct length  </a:t>
            </a:r>
            <a:endParaRPr lang="en-US" sz="1100" kern="1200" dirty="0">
              <a:solidFill>
                <a:schemeClr val="tx1"/>
              </a:solidFill>
              <a:latin typeface="Lucida Sans" panose="020B0602030504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99824" y="3974670"/>
            <a:ext cx="1838776" cy="1968930"/>
          </a:xfrm>
          <a:prstGeom prst="rect">
            <a:avLst/>
          </a:prstGeom>
          <a:ln w="19050">
            <a:solidFill>
              <a:schemeClr val="tx1"/>
            </a:solidFill>
          </a:ln>
          <a:effectLst>
            <a:outerShdw blurRad="101600" dist="139700" dir="3000000" algn="t" rotWithShape="0">
              <a:prstClr val="black">
                <a:alpha val="40000"/>
              </a:prst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82589" y="3968189"/>
            <a:ext cx="1975411" cy="1975411"/>
          </a:xfrm>
          <a:prstGeom prst="rect">
            <a:avLst/>
          </a:prstGeom>
          <a:ln w="19050">
            <a:solidFill>
              <a:schemeClr val="tx1"/>
            </a:solidFill>
          </a:ln>
          <a:effectLst>
            <a:outerShdw blurRad="127000" dist="177800" dir="3600000" algn="t" rotWithShape="0">
              <a:prstClr val="black">
                <a:alpha val="40000"/>
              </a:prstClr>
            </a:outerShdw>
          </a:effectLst>
        </p:spPr>
      </p:pic>
      <p:cxnSp>
        <p:nvCxnSpPr>
          <p:cNvPr id="17" name="Straight Arrow Connector 16"/>
          <p:cNvCxnSpPr/>
          <p:nvPr/>
        </p:nvCxnSpPr>
        <p:spPr>
          <a:xfrm>
            <a:off x="2057400" y="4724400"/>
            <a:ext cx="762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1943100" y="4953000"/>
            <a:ext cx="7239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H="1">
            <a:off x="6159652" y="4793159"/>
            <a:ext cx="1003148" cy="74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rot="10800000" flipV="1">
            <a:off x="6172201" y="5029200"/>
            <a:ext cx="7239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79033" y="1600200"/>
            <a:ext cx="2864567" cy="2214372"/>
          </a:xfrm>
          <a:prstGeom prst="rect">
            <a:avLst/>
          </a:prstGeom>
          <a:ln w="19050">
            <a:solidFill>
              <a:schemeClr val="tx1"/>
            </a:solidFill>
          </a:ln>
          <a:effectLst>
            <a:outerShdw blurRad="114300" dist="165100" dir="3000000" algn="t" rotWithShape="0">
              <a:prstClr val="black">
                <a:alpha val="40000"/>
              </a:prstClr>
            </a:outerShdw>
          </a:effectLst>
        </p:spPr>
      </p:pic>
      <p:cxnSp>
        <p:nvCxnSpPr>
          <p:cNvPr id="14" name="Straight Arrow Connector 13"/>
          <p:cNvCxnSpPr/>
          <p:nvPr/>
        </p:nvCxnSpPr>
        <p:spPr>
          <a:xfrm>
            <a:off x="2819400" y="2209800"/>
            <a:ext cx="762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2971800" y="2362200"/>
            <a:ext cx="762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4419600" y="2895600"/>
            <a:ext cx="0"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V="1">
            <a:off x="4724400" y="28956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5105400" y="17526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4114800" y="16002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4343400" y="16764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a:xfrm>
            <a:off x="4572000" y="17526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4800600" y="1752600"/>
            <a:ext cx="0" cy="381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H="1" flipV="1">
            <a:off x="5638800" y="2514600"/>
            <a:ext cx="762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flipV="1">
            <a:off x="5715000" y="2743200"/>
            <a:ext cx="762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H="1" flipV="1">
            <a:off x="5791200" y="2971800"/>
            <a:ext cx="762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extBox 36"/>
          <p:cNvSpPr txBox="1"/>
          <p:nvPr/>
        </p:nvSpPr>
        <p:spPr>
          <a:xfrm>
            <a:off x="1437176" y="2133600"/>
            <a:ext cx="1229824" cy="769441"/>
          </a:xfrm>
          <a:prstGeom prst="rect">
            <a:avLst/>
          </a:prstGeom>
          <a:noFill/>
        </p:spPr>
        <p:txBody>
          <a:bodyPr wrap="square" rtlCol="0">
            <a:spAutoFit/>
          </a:bodyPr>
          <a:lstStyle/>
          <a:p>
            <a:pPr algn="ctr"/>
            <a:r>
              <a:rPr lang="en-US" sz="1100" dirty="0" smtClean="0">
                <a:latin typeface="Lucida Sans" panose="020B0602030504020204" pitchFamily="34" charset="0"/>
              </a:rPr>
              <a:t>  Arrows indicate where trimming occurs  </a:t>
            </a:r>
            <a:endParaRPr lang="en-US" sz="1100" kern="1200" dirty="0">
              <a:solidFill>
                <a:schemeClr val="tx1"/>
              </a:solidFill>
              <a:latin typeface="Lucida Sans" panose="020B0602030504020204" pitchFamily="34" charset="0"/>
            </a:endParaRPr>
          </a:p>
        </p:txBody>
      </p:sp>
    </p:spTree>
    <p:extLst>
      <p:ext uri="{BB962C8B-B14F-4D97-AF65-F5344CB8AC3E}">
        <p14:creationId xmlns:p14="http://schemas.microsoft.com/office/powerpoint/2010/main" xmlns="" val="3881930777"/>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23</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5" name="Rectangle 14"/>
          <p:cNvSpPr/>
          <p:nvPr/>
        </p:nvSpPr>
        <p:spPr>
          <a:xfrm>
            <a:off x="4495800" y="793008"/>
            <a:ext cx="4495800" cy="4875181"/>
          </a:xfrm>
          <a:prstGeom prst="rect">
            <a:avLst/>
          </a:prstGeom>
          <a:effectLst/>
        </p:spPr>
        <p:txBody>
          <a:bodyPr wrap="square">
            <a:spAutoFit/>
          </a:bodyPr>
          <a:lstStyle/>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a:effectLst>
                  <a:outerShdw blurRad="38100" dist="38100" dir="2700000" algn="tl">
                    <a:srgbClr val="000000">
                      <a:alpha val="43137"/>
                    </a:srgbClr>
                  </a:outerShdw>
                </a:effectLst>
                <a:latin typeface="Lucida Sans" pitchFamily="34" charset="0"/>
              </a:rPr>
              <a:t> </a:t>
            </a:r>
            <a:r>
              <a:rPr lang="en-GB" sz="1600" i="1" dirty="0" smtClean="0">
                <a:effectLst>
                  <a:outerShdw blurRad="38100" dist="38100" dir="2700000" algn="tl">
                    <a:srgbClr val="000000">
                      <a:alpha val="43137"/>
                    </a:srgbClr>
                  </a:outerShdw>
                </a:effectLst>
                <a:latin typeface="Lucida Sans" pitchFamily="34" charset="0"/>
              </a:rPr>
              <a:t>  </a:t>
            </a:r>
            <a:r>
              <a:rPr lang="en-GB" i="1" dirty="0">
                <a:effectLst>
                  <a:outerShdw blurRad="38100" dist="38100" dir="2700000" algn="tl">
                    <a:srgbClr val="000000">
                      <a:alpha val="43137"/>
                    </a:srgbClr>
                  </a:outerShdw>
                </a:effectLst>
                <a:latin typeface="Lucida Sans" pitchFamily="34" charset="0"/>
              </a:rPr>
              <a:t>Always black with rust to mahogany markings. The demarcation between black and rust is to be clearly defined. Markings should be located as follows:   a spot over each eye; on cheeks; as a strip around each side of muzzle, but not on the bridge of the nose; on throat; triangular mark on both sides of </a:t>
            </a:r>
            <a:r>
              <a:rPr lang="en-GB" i="1" dirty="0" err="1">
                <a:effectLst>
                  <a:outerShdw blurRad="38100" dist="38100" dir="2700000" algn="tl">
                    <a:srgbClr val="000000">
                      <a:alpha val="43137"/>
                    </a:srgbClr>
                  </a:outerShdw>
                </a:effectLst>
                <a:latin typeface="Lucida Sans" pitchFamily="34" charset="0"/>
              </a:rPr>
              <a:t>prosternum</a:t>
            </a:r>
            <a:r>
              <a:rPr lang="en-GB" i="1" dirty="0">
                <a:effectLst>
                  <a:outerShdw blurRad="38100" dist="38100" dir="2700000" algn="tl">
                    <a:srgbClr val="000000">
                      <a:alpha val="43137"/>
                    </a:srgbClr>
                  </a:outerShdw>
                </a:effectLst>
                <a:latin typeface="Lucida Sans" pitchFamily="34" charset="0"/>
              </a:rPr>
              <a:t>; on  forelegs from carpus downward to toes;  on inside of rear legs showing down the front of the stifle and broadening out to front of rear legs from hock to toes, but not completely eliminating black from rear of pasterns; under tail; black penciling on toes.</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a:effectLst>
                  <a:outerShdw blurRad="38100" dist="38100" dir="2700000" algn="tl">
                    <a:srgbClr val="000000">
                      <a:alpha val="43137"/>
                    </a:srgbClr>
                  </a:outerShdw>
                </a:effectLst>
                <a:latin typeface="Lucida Sans" pitchFamily="34" charset="0"/>
              </a:rPr>
              <a:t>   The undercoat is gray, tan, or black. Quantity and location of rust markings is important and should not exceed 10% of body </a:t>
            </a:r>
            <a:r>
              <a:rPr lang="en-GB" i="1" dirty="0" err="1">
                <a:effectLst>
                  <a:outerShdw blurRad="38100" dist="38100" dir="2700000" algn="tl">
                    <a:srgbClr val="000000">
                      <a:alpha val="43137"/>
                    </a:srgbClr>
                  </a:outerShdw>
                </a:effectLst>
                <a:latin typeface="Lucida Sans" pitchFamily="34" charset="0"/>
              </a:rPr>
              <a:t>color</a:t>
            </a:r>
            <a:r>
              <a:rPr lang="en-GB" i="1" dirty="0">
                <a:effectLst>
                  <a:outerShdw blurRad="38100" dist="38100" dir="2700000" algn="tl">
                    <a:srgbClr val="000000">
                      <a:alpha val="43137"/>
                    </a:srgbClr>
                  </a:outerShdw>
                </a:effectLst>
                <a:latin typeface="Lucida Sans" pitchFamily="34" charset="0"/>
              </a:rPr>
              <a:t>. </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1600" i="1" dirty="0" smtClean="0">
              <a:effectLst>
                <a:outerShdw blurRad="38100" dist="38100" dir="2700000" algn="tl">
                  <a:srgbClr val="000000">
                    <a:alpha val="43137"/>
                  </a:srgbClr>
                </a:outerShdw>
              </a:effectLst>
              <a:latin typeface="Lucida Sans" pitchFamily="34" charset="0"/>
            </a:endParaRPr>
          </a:p>
        </p:txBody>
      </p:sp>
      <p:sp>
        <p:nvSpPr>
          <p:cNvPr id="16" name="Rectangle 15"/>
          <p:cNvSpPr/>
          <p:nvPr/>
        </p:nvSpPr>
        <p:spPr>
          <a:xfrm>
            <a:off x="1679160" y="304799"/>
            <a:ext cx="1366080"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Color</a:t>
            </a:r>
          </a:p>
        </p:txBody>
      </p:sp>
      <p:pic>
        <p:nvPicPr>
          <p:cNvPr id="31746" name="Picture 2"/>
          <p:cNvPicPr>
            <a:picLocks noChangeAspect="1" noChangeArrowheads="1"/>
          </p:cNvPicPr>
          <p:nvPr/>
        </p:nvPicPr>
        <p:blipFill>
          <a:blip r:embed="rId4" cstate="print"/>
          <a:srcRect/>
          <a:stretch>
            <a:fillRect/>
          </a:stretch>
        </p:blipFill>
        <p:spPr bwMode="auto">
          <a:xfrm>
            <a:off x="304800" y="1203398"/>
            <a:ext cx="4114800" cy="4054402"/>
          </a:xfrm>
          <a:prstGeom prst="rect">
            <a:avLst/>
          </a:prstGeom>
          <a:noFill/>
          <a:ln w="19050">
            <a:solidFill>
              <a:schemeClr val="bg1"/>
            </a:solidFill>
            <a:miter lim="800000"/>
            <a:headEnd/>
            <a:tailEnd/>
          </a:ln>
          <a:effectLst>
            <a:outerShdw blurRad="203200" dist="292100" dir="684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24</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3" name="Rectangle 12"/>
          <p:cNvSpPr/>
          <p:nvPr/>
        </p:nvSpPr>
        <p:spPr>
          <a:xfrm>
            <a:off x="1204055" y="533400"/>
            <a:ext cx="2682145"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 Front View</a:t>
            </a:r>
          </a:p>
        </p:txBody>
      </p:sp>
      <p:sp>
        <p:nvSpPr>
          <p:cNvPr id="16" name="Rectangle 15"/>
          <p:cNvSpPr/>
          <p:nvPr/>
        </p:nvSpPr>
        <p:spPr>
          <a:xfrm>
            <a:off x="5469538" y="533400"/>
            <a:ext cx="2531462"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 Rear View</a:t>
            </a:r>
          </a:p>
        </p:txBody>
      </p:sp>
      <p:pic>
        <p:nvPicPr>
          <p:cNvPr id="31748" name="Picture 4"/>
          <p:cNvPicPr>
            <a:picLocks noChangeAspect="1" noChangeArrowheads="1"/>
          </p:cNvPicPr>
          <p:nvPr/>
        </p:nvPicPr>
        <p:blipFill>
          <a:blip r:embed="rId4" cstate="print"/>
          <a:srcRect/>
          <a:stretch>
            <a:fillRect/>
          </a:stretch>
        </p:blipFill>
        <p:spPr bwMode="auto">
          <a:xfrm>
            <a:off x="2743200" y="1371600"/>
            <a:ext cx="1828800" cy="2461846"/>
          </a:xfrm>
          <a:prstGeom prst="rect">
            <a:avLst/>
          </a:prstGeom>
          <a:noFill/>
          <a:ln w="19050">
            <a:solidFill>
              <a:srgbClr val="000000"/>
            </a:solidFill>
            <a:miter lim="800000"/>
            <a:headEnd/>
            <a:tailEnd/>
          </a:ln>
          <a:effectLst>
            <a:outerShdw blurRad="114300" dist="152400" dir="3240000" algn="ctr" rotWithShape="0">
              <a:srgbClr val="000000">
                <a:alpha val="43137"/>
              </a:srgbClr>
            </a:outerShdw>
          </a:effectLst>
        </p:spPr>
      </p:pic>
      <p:pic>
        <p:nvPicPr>
          <p:cNvPr id="2" name="Picture 2"/>
          <p:cNvPicPr>
            <a:picLocks noChangeAspect="1" noChangeArrowheads="1"/>
          </p:cNvPicPr>
          <p:nvPr/>
        </p:nvPicPr>
        <p:blipFill>
          <a:blip r:embed="rId5" cstate="print"/>
          <a:srcRect/>
          <a:stretch>
            <a:fillRect/>
          </a:stretch>
        </p:blipFill>
        <p:spPr bwMode="auto">
          <a:xfrm>
            <a:off x="749300" y="1371600"/>
            <a:ext cx="1612900" cy="2692610"/>
          </a:xfrm>
          <a:prstGeom prst="rect">
            <a:avLst/>
          </a:prstGeom>
          <a:noFill/>
          <a:ln w="19050">
            <a:solidFill>
              <a:srgbClr val="000000"/>
            </a:solidFill>
            <a:miter lim="800000"/>
            <a:headEnd/>
            <a:tailEnd/>
          </a:ln>
          <a:effectLst>
            <a:outerShdw blurRad="88900" dist="139700" dir="2520000" algn="ctr" rotWithShape="0">
              <a:srgbClr val="000000">
                <a:alpha val="43137"/>
              </a:srgbClr>
            </a:outerShdw>
          </a:effectLst>
        </p:spPr>
      </p:pic>
      <p:pic>
        <p:nvPicPr>
          <p:cNvPr id="3" name="Picture 4"/>
          <p:cNvPicPr>
            <a:picLocks noChangeAspect="1" noChangeArrowheads="1"/>
          </p:cNvPicPr>
          <p:nvPr/>
        </p:nvPicPr>
        <p:blipFill>
          <a:blip r:embed="rId6" cstate="print"/>
          <a:srcRect/>
          <a:stretch>
            <a:fillRect/>
          </a:stretch>
        </p:blipFill>
        <p:spPr bwMode="auto">
          <a:xfrm>
            <a:off x="5791200" y="1295400"/>
            <a:ext cx="1986803" cy="3262312"/>
          </a:xfrm>
          <a:prstGeom prst="rect">
            <a:avLst/>
          </a:prstGeom>
          <a:noFill/>
          <a:ln w="19050">
            <a:solidFill>
              <a:srgbClr val="000000"/>
            </a:solidFill>
            <a:miter lim="800000"/>
            <a:headEnd/>
            <a:tailEnd/>
          </a:ln>
          <a:effectLst>
            <a:outerShdw blurRad="114300" dist="152400" dir="300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25</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6" name="Rectangle 15"/>
          <p:cNvSpPr/>
          <p:nvPr/>
        </p:nvSpPr>
        <p:spPr>
          <a:xfrm>
            <a:off x="3657600" y="304800"/>
            <a:ext cx="1077539"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Gait</a:t>
            </a:r>
          </a:p>
        </p:txBody>
      </p:sp>
      <p:sp>
        <p:nvSpPr>
          <p:cNvPr id="12" name="Rectangle 11"/>
          <p:cNvSpPr/>
          <p:nvPr/>
        </p:nvSpPr>
        <p:spPr>
          <a:xfrm>
            <a:off x="381000" y="3787676"/>
            <a:ext cx="8382000" cy="2308324"/>
          </a:xfrm>
          <a:prstGeom prst="rect">
            <a:avLst/>
          </a:prstGeom>
          <a:effectLst/>
        </p:spPr>
        <p:txBody>
          <a:bodyPr wrap="square">
            <a:spAutoFit/>
          </a:bodyPr>
          <a:lstStyle/>
          <a:p>
            <a:pPr algn="just">
              <a:spcBef>
                <a:spcPts val="45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smtClean="0">
                <a:effectLst>
                  <a:outerShdw blurRad="38100" dist="38100" dir="2700000" algn="tl">
                    <a:srgbClr val="000000">
                      <a:alpha val="43137"/>
                    </a:srgbClr>
                  </a:outerShdw>
                </a:effectLst>
                <a:latin typeface="Lucida Sans" pitchFamily="34" charset="0"/>
              </a:rPr>
              <a:t>The Rottweiler is a trotter. His movement should be balanced, harmonious, sure, powerful and unhindered, with strong forereach and a powerful rear drive. The motion is effortless, efficient, and ground- covering. Front and rear legs are thrown neither in nor out, as the imprint of hind feet should touch that of forefeet.  In a trot the forequarters and hindquarters are mutually coordinated while the back remains level, firm and relatively motionless. As speed increases the legs will converge under body towards a </a:t>
            </a:r>
            <a:r>
              <a:rPr lang="en-GB" i="1" dirty="0" err="1" smtClean="0">
                <a:effectLst>
                  <a:outerShdw blurRad="38100" dist="38100" dir="2700000" algn="tl">
                    <a:srgbClr val="000000">
                      <a:alpha val="43137"/>
                    </a:srgbClr>
                  </a:outerShdw>
                </a:effectLst>
                <a:latin typeface="Lucida Sans" pitchFamily="34" charset="0"/>
              </a:rPr>
              <a:t>center</a:t>
            </a:r>
            <a:r>
              <a:rPr lang="en-GB" i="1" dirty="0" smtClean="0">
                <a:effectLst>
                  <a:outerShdw blurRad="38100" dist="38100" dir="2700000" algn="tl">
                    <a:srgbClr val="000000">
                      <a:alpha val="43137"/>
                    </a:srgbClr>
                  </a:outerShdw>
                </a:effectLst>
                <a:latin typeface="Lucida Sans" pitchFamily="34" charset="0"/>
              </a:rPr>
              <a:t> line </a:t>
            </a:r>
            <a:endParaRPr lang="en-US" i="1" dirty="0">
              <a:effectLst>
                <a:outerShdw blurRad="38100" dist="38100" dir="2700000" algn="tl">
                  <a:srgbClr val="000000">
                    <a:alpha val="43137"/>
                  </a:srgbClr>
                </a:outerShdw>
              </a:effectLst>
              <a:latin typeface="Lucida Sans" pitchFamily="34" charset="0"/>
            </a:endParaRPr>
          </a:p>
        </p:txBody>
      </p:sp>
      <p:pic>
        <p:nvPicPr>
          <p:cNvPr id="32771" name="Picture 3"/>
          <p:cNvPicPr>
            <a:picLocks noChangeAspect="1" noChangeArrowheads="1"/>
          </p:cNvPicPr>
          <p:nvPr/>
        </p:nvPicPr>
        <p:blipFill>
          <a:blip r:embed="rId4" cstate="print"/>
          <a:srcRect/>
          <a:stretch>
            <a:fillRect/>
          </a:stretch>
        </p:blipFill>
        <p:spPr bwMode="auto">
          <a:xfrm>
            <a:off x="1981200" y="1219199"/>
            <a:ext cx="4953000" cy="2442105"/>
          </a:xfrm>
          <a:prstGeom prst="rect">
            <a:avLst/>
          </a:prstGeom>
          <a:noFill/>
          <a:ln w="9525">
            <a:solidFill>
              <a:schemeClr val="bg1"/>
            </a:solidFill>
            <a:miter lim="800000"/>
            <a:headEnd/>
            <a:tailEnd/>
          </a:ln>
          <a:effectLst>
            <a:outerShdw blurRad="139700" dist="330200" dir="732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26</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6" name="Rectangle 15"/>
          <p:cNvSpPr/>
          <p:nvPr/>
        </p:nvSpPr>
        <p:spPr>
          <a:xfrm>
            <a:off x="3033701" y="152400"/>
            <a:ext cx="3292889"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Temperament</a:t>
            </a:r>
          </a:p>
        </p:txBody>
      </p:sp>
      <p:sp>
        <p:nvSpPr>
          <p:cNvPr id="8" name="Rectangle 7"/>
          <p:cNvSpPr/>
          <p:nvPr/>
        </p:nvSpPr>
        <p:spPr>
          <a:xfrm>
            <a:off x="381000" y="2590800"/>
            <a:ext cx="8229600" cy="3392211"/>
          </a:xfrm>
          <a:prstGeom prst="rect">
            <a:avLst/>
          </a:prstGeom>
          <a:effectLst/>
        </p:spPr>
        <p:txBody>
          <a:bodyPr wrap="square">
            <a:spAutoFit/>
          </a:bodyPr>
          <a:lstStyle/>
          <a:p>
            <a:pPr algn="just">
              <a:lnSpc>
                <a:spcPct val="8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i="1" dirty="0" smtClean="0">
                <a:effectLst>
                  <a:outerShdw blurRad="38100" dist="38100" dir="2700000" algn="tl">
                    <a:srgbClr val="000000">
                      <a:alpha val="43137"/>
                    </a:srgbClr>
                  </a:outerShdw>
                </a:effectLst>
                <a:latin typeface="Lucida Sans" pitchFamily="34" charset="0"/>
              </a:rPr>
              <a:t>	</a:t>
            </a:r>
            <a:r>
              <a:rPr lang="en-GB" sz="1600" i="1" dirty="0" smtClean="0">
                <a:effectLst>
                  <a:outerShdw blurRad="38100" dist="38100" dir="2700000" algn="tl">
                    <a:srgbClr val="000000">
                      <a:alpha val="43137"/>
                    </a:srgbClr>
                  </a:outerShdw>
                </a:effectLst>
                <a:latin typeface="Lucida Sans" pitchFamily="34" charset="0"/>
              </a:rPr>
              <a:t>The Rottweiler is basically a calm, confident and courageous dog with a self-assured aloofness that does not lend itself to immediate and indiscriminate friendships. </a:t>
            </a:r>
          </a:p>
          <a:p>
            <a:pPr algn="just">
              <a:lnSpc>
                <a:spcPct val="8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A Rottweiler is self-confident and responds quietly and with a wait-and-see attitude to influences in his environment.</a:t>
            </a:r>
          </a:p>
          <a:p>
            <a:pPr algn="just">
              <a:lnSpc>
                <a:spcPct val="8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He has an inherent desire to protect home and family, and is an intelligent dog of extreme hardness and adaptability with a strong willingness to work, making him especially suited as a companion, guardian and general all-purpose dog. </a:t>
            </a:r>
          </a:p>
          <a:p>
            <a:pPr algn="just">
              <a:lnSpc>
                <a:spcPct val="8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The behaviour of the Rottweiler in the show ring should be controlled, willing and adaptable, trained to submit to examination of mouth, testicles, etc. </a:t>
            </a:r>
          </a:p>
          <a:p>
            <a:pPr algn="just">
              <a:lnSpc>
                <a:spcPct val="8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An aloof or reserved dog should be not be penalized, as this reflects the accepted character of the breed. </a:t>
            </a:r>
          </a:p>
          <a:p>
            <a:pPr algn="just">
              <a:lnSpc>
                <a:spcPct val="8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An aggressive or belligerent attitude towards other dogs should not be faulted. </a:t>
            </a:r>
          </a:p>
        </p:txBody>
      </p:sp>
      <p:pic>
        <p:nvPicPr>
          <p:cNvPr id="7" name="Picture 10" descr="Field fetch Toby"/>
          <p:cNvPicPr>
            <a:picLocks noChangeAspect="1" noChangeArrowheads="1"/>
          </p:cNvPicPr>
          <p:nvPr/>
        </p:nvPicPr>
        <p:blipFill>
          <a:blip r:embed="rId4" cstate="print">
            <a:grayscl/>
          </a:blip>
          <a:srcRect l="5870" b="20682"/>
          <a:stretch>
            <a:fillRect/>
          </a:stretch>
        </p:blipFill>
        <p:spPr bwMode="auto">
          <a:xfrm>
            <a:off x="381000" y="838200"/>
            <a:ext cx="2377440" cy="914400"/>
          </a:xfrm>
          <a:prstGeom prst="rect">
            <a:avLst/>
          </a:prstGeom>
          <a:noFill/>
          <a:ln w="9525">
            <a:solidFill>
              <a:schemeClr val="bg1"/>
            </a:solidFill>
            <a:miter lim="800000"/>
            <a:headEnd/>
            <a:tailEnd/>
          </a:ln>
          <a:effectLst>
            <a:outerShdw blurRad="127000" dist="152400" dir="3240000" algn="ctr" rotWithShape="0">
              <a:srgbClr val="000000">
                <a:alpha val="43137"/>
              </a:srgbClr>
            </a:outerShdw>
          </a:effectLst>
        </p:spPr>
      </p:pic>
      <p:pic>
        <p:nvPicPr>
          <p:cNvPr id="33794" name="Picture 2"/>
          <p:cNvPicPr>
            <a:picLocks noChangeAspect="1" noChangeArrowheads="1"/>
          </p:cNvPicPr>
          <p:nvPr/>
        </p:nvPicPr>
        <p:blipFill>
          <a:blip r:embed="rId5" cstate="print"/>
          <a:srcRect/>
          <a:stretch>
            <a:fillRect/>
          </a:stretch>
        </p:blipFill>
        <p:spPr bwMode="auto">
          <a:xfrm>
            <a:off x="6553200" y="838200"/>
            <a:ext cx="1721339" cy="990600"/>
          </a:xfrm>
          <a:prstGeom prst="rect">
            <a:avLst/>
          </a:prstGeom>
          <a:noFill/>
          <a:ln w="9525">
            <a:solidFill>
              <a:schemeClr val="bg1"/>
            </a:solidFill>
            <a:miter lim="800000"/>
            <a:headEnd/>
            <a:tailEnd/>
          </a:ln>
          <a:effectLst>
            <a:outerShdw blurRad="50800" dist="88900" dir="3180000" algn="ctr" rotWithShape="0">
              <a:srgbClr val="000000">
                <a:alpha val="43137"/>
              </a:srgbClr>
            </a:outerShdw>
          </a:effec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86645" y="838200"/>
            <a:ext cx="1600200" cy="1086594"/>
          </a:xfrm>
          <a:prstGeom prst="rect">
            <a:avLst/>
          </a:prstGeom>
          <a:noFill/>
          <a:ln w="9525">
            <a:solidFill>
              <a:schemeClr val="bg1">
                <a:lumMod val="95000"/>
                <a:lumOff val="5000"/>
              </a:schemeClr>
            </a:solidFill>
            <a:miter lim="800000"/>
            <a:headEnd/>
            <a:tailEnd/>
          </a:ln>
          <a:effectLst>
            <a:outerShdw blurRad="190500" dist="203200" dir="3360000" algn="ctr" rotWithShape="0">
              <a:schemeClr val="bg1">
                <a:lumMod val="85000"/>
                <a:lumOff val="15000"/>
              </a:schemeClr>
            </a:outerShdw>
          </a:effectLst>
          <a:extLst>
            <a:ext uri="{909E8E84-426E-40DD-AFC4-6F175D3DCCD1}">
              <a14:hiddenFill xmlns:a14="http://schemas.microsoft.com/office/drawing/2010/main" xmlns="">
                <a:solidFill>
                  <a:schemeClr val="accent1"/>
                </a:solidFill>
              </a14:hiddenFill>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05400" y="838200"/>
            <a:ext cx="1028155" cy="1541781"/>
          </a:xfrm>
          <a:prstGeom prst="rect">
            <a:avLst/>
          </a:prstGeom>
          <a:noFill/>
          <a:ln w="9525">
            <a:solidFill>
              <a:schemeClr val="bg1">
                <a:lumMod val="95000"/>
                <a:lumOff val="5000"/>
              </a:schemeClr>
            </a:solidFill>
            <a:miter lim="800000"/>
            <a:headEnd/>
            <a:tailEnd/>
          </a:ln>
          <a:effectLst>
            <a:outerShdw blurRad="114300" dist="139700" dir="2460000" algn="tr"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27</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6" name="Rectangle 15"/>
          <p:cNvSpPr/>
          <p:nvPr/>
        </p:nvSpPr>
        <p:spPr>
          <a:xfrm>
            <a:off x="3429000" y="228600"/>
            <a:ext cx="1500732" cy="646331"/>
          </a:xfrm>
          <a:prstGeom prst="rect">
            <a:avLst/>
          </a:prstGeom>
        </p:spPr>
        <p:txBody>
          <a:bodyPr wrap="non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Faults</a:t>
            </a:r>
          </a:p>
        </p:txBody>
      </p:sp>
      <p:sp>
        <p:nvSpPr>
          <p:cNvPr id="7" name="Rectangle 6"/>
          <p:cNvSpPr/>
          <p:nvPr/>
        </p:nvSpPr>
        <p:spPr>
          <a:xfrm>
            <a:off x="2883966" y="874931"/>
            <a:ext cx="2590800" cy="661720"/>
          </a:xfrm>
          <a:prstGeom prst="rect">
            <a:avLst/>
          </a:prstGeom>
          <a:effectLst/>
        </p:spPr>
        <p:txBody>
          <a:bodyPr wrap="square">
            <a:spAutoFit/>
          </a:bodyPr>
          <a:lstStyle/>
          <a:p>
            <a:pPr marL="342900" indent="-342900">
              <a:lnSpc>
                <a:spcPct val="80000"/>
              </a:lnSpc>
              <a:spcBef>
                <a:spcPts val="600"/>
              </a:spcBef>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smtClean="0">
                <a:effectLst>
                  <a:outerShdw blurRad="38100" dist="38100" dir="2700000" algn="tl">
                    <a:srgbClr val="000000">
                      <a:alpha val="43137"/>
                    </a:srgbClr>
                  </a:outerShdw>
                </a:effectLst>
                <a:latin typeface="Lucida Sans" pitchFamily="34" charset="0"/>
              </a:rPr>
              <a:t>Coat: </a:t>
            </a:r>
            <a:r>
              <a:rPr lang="en-GB" sz="2000" i="1" dirty="0" smtClean="0">
                <a:effectLst>
                  <a:outerShdw blurRad="38100" dist="38100" dir="2700000" algn="tl">
                    <a:srgbClr val="000000">
                      <a:alpha val="43137"/>
                    </a:srgbClr>
                  </a:outerShdw>
                </a:effectLst>
                <a:latin typeface="Lucida Sans" pitchFamily="34" charset="0"/>
              </a:rPr>
              <a:t>Wavy coat</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i="1" dirty="0">
              <a:effectLst>
                <a:outerShdw blurRad="38100" dist="38100" dir="2700000" algn="tl">
                  <a:srgbClr val="000000">
                    <a:alpha val="43137"/>
                  </a:srgbClr>
                </a:outerShdw>
              </a:effectLst>
              <a:latin typeface="Lucida Sans" pitchFamily="34" charset="0"/>
            </a:endParaRPr>
          </a:p>
        </p:txBody>
      </p:sp>
      <p:sp>
        <p:nvSpPr>
          <p:cNvPr id="12" name="Rectangle 11"/>
          <p:cNvSpPr/>
          <p:nvPr/>
        </p:nvSpPr>
        <p:spPr>
          <a:xfrm>
            <a:off x="2743200" y="1487269"/>
            <a:ext cx="3657600" cy="646331"/>
          </a:xfrm>
          <a:prstGeom prst="rect">
            <a:avLst/>
          </a:prstGeom>
        </p:spPr>
        <p:txBody>
          <a:bodyPr wrap="squar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Serious Faults</a:t>
            </a:r>
          </a:p>
        </p:txBody>
      </p:sp>
      <p:sp>
        <p:nvSpPr>
          <p:cNvPr id="13" name="Rectangle 12"/>
          <p:cNvSpPr/>
          <p:nvPr/>
        </p:nvSpPr>
        <p:spPr>
          <a:xfrm>
            <a:off x="304800" y="2126426"/>
            <a:ext cx="8991600" cy="3739485"/>
          </a:xfrm>
          <a:prstGeom prst="rect">
            <a:avLst/>
          </a:prstGeom>
          <a:effectLst/>
        </p:spPr>
        <p:txBody>
          <a:bodyPr wrap="square">
            <a:spAutoFit/>
          </a:bodyPr>
          <a:lstStyle/>
          <a:p>
            <a:pPr marL="342900" indent="-342900">
              <a:lnSpc>
                <a:spcPct val="80000"/>
              </a:lnSpc>
              <a:spcBef>
                <a:spcPts val="600"/>
              </a:spcBef>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smtClean="0">
                <a:effectLst>
                  <a:outerShdw blurRad="38100" dist="38100" dir="2700000" algn="tl">
                    <a:srgbClr val="000000">
                      <a:alpha val="43137"/>
                    </a:srgbClr>
                  </a:outerShdw>
                </a:effectLst>
                <a:latin typeface="Lucida Sans" pitchFamily="34" charset="0"/>
              </a:rPr>
              <a:t>Size, Proportion, Substance</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a:t>
            </a:r>
            <a:r>
              <a:rPr lang="en-GB" sz="2000" i="1" dirty="0" smtClean="0">
                <a:effectLst>
                  <a:outerShdw blurRad="38100" dist="38100" dir="2700000" algn="tl">
                    <a:srgbClr val="000000">
                      <a:alpha val="43137"/>
                    </a:srgbClr>
                  </a:outerShdw>
                </a:effectLst>
                <a:latin typeface="Lucida Sans" pitchFamily="34" charset="0"/>
              </a:rPr>
              <a:t>Lack of proportion; undersized; oversized, reversal of sex characteristics </a:t>
            </a:r>
            <a:r>
              <a:rPr lang="en-GB" sz="2000" i="1" spc="-100" dirty="0" smtClean="0">
                <a:effectLst>
                  <a:outerShdw blurRad="38100" dist="38100" dir="2700000" algn="tl">
                    <a:srgbClr val="000000">
                      <a:alpha val="43137"/>
                    </a:srgbClr>
                  </a:outerShdw>
                </a:effectLst>
                <a:latin typeface="Lucida Sans" pitchFamily="34" charset="0"/>
              </a:rPr>
              <a:t>(bitchy dogs, doggy bitches)</a:t>
            </a:r>
          </a:p>
          <a:p>
            <a:pPr marL="342900" indent="-342900">
              <a:lnSpc>
                <a:spcPct val="80000"/>
              </a:lnSpc>
              <a:spcBef>
                <a:spcPts val="600"/>
              </a:spcBef>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smtClean="0">
                <a:effectLst>
                  <a:outerShdw blurRad="38100" dist="38100" dir="2700000" algn="tl">
                    <a:srgbClr val="000000">
                      <a:alpha val="43137"/>
                    </a:srgbClr>
                  </a:outerShdw>
                </a:effectLst>
                <a:latin typeface="Lucida Sans" pitchFamily="34" charset="0"/>
              </a:rPr>
              <a:t>Head</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a:t>
            </a:r>
            <a:r>
              <a:rPr lang="en-GB" sz="2000" i="1" dirty="0" smtClean="0">
                <a:effectLst>
                  <a:outerShdw blurRad="38100" dist="38100" dir="2700000" algn="tl">
                    <a:srgbClr val="000000">
                      <a:alpha val="43137"/>
                    </a:srgbClr>
                  </a:outerShdw>
                </a:effectLst>
                <a:latin typeface="Lucida Sans" pitchFamily="34" charset="0"/>
              </a:rPr>
              <a:t>Eyes -- Yellow </a:t>
            </a:r>
            <a:r>
              <a:rPr lang="en-GB" sz="2000" i="1" kern="200" spc="-100" dirty="0" smtClean="0">
                <a:effectLst>
                  <a:outerShdw blurRad="38100" dist="38100" dir="2700000" algn="tl">
                    <a:srgbClr val="000000">
                      <a:alpha val="43137"/>
                    </a:srgbClr>
                  </a:outerShdw>
                </a:effectLst>
                <a:latin typeface="Lucida Sans" pitchFamily="34" charset="0"/>
              </a:rPr>
              <a:t>(bird of prey) </a:t>
            </a:r>
            <a:r>
              <a:rPr lang="en-GB" sz="2000" i="1" dirty="0" smtClean="0">
                <a:effectLst>
                  <a:outerShdw blurRad="38100" dist="38100" dir="2700000" algn="tl">
                    <a:srgbClr val="000000">
                      <a:alpha val="43137"/>
                    </a:srgbClr>
                  </a:outerShdw>
                </a:effectLst>
                <a:latin typeface="Lucida Sans" pitchFamily="34" charset="0"/>
              </a:rPr>
              <a:t>eyes, eyes of different </a:t>
            </a:r>
            <a:r>
              <a:rPr lang="en-GB" sz="2000" i="1" dirty="0" err="1" smtClean="0">
                <a:effectLst>
                  <a:outerShdw blurRad="38100" dist="38100" dir="2700000" algn="tl">
                    <a:srgbClr val="000000">
                      <a:alpha val="43137"/>
                    </a:srgbClr>
                  </a:outerShdw>
                </a:effectLst>
                <a:latin typeface="Lucida Sans" pitchFamily="34" charset="0"/>
              </a:rPr>
              <a:t>color</a:t>
            </a:r>
            <a:r>
              <a:rPr lang="en-GB" sz="2000" i="1" dirty="0" smtClean="0">
                <a:effectLst>
                  <a:outerShdw blurRad="38100" dist="38100" dir="2700000" algn="tl">
                    <a:srgbClr val="000000">
                      <a:alpha val="43137"/>
                    </a:srgbClr>
                  </a:outerShdw>
                </a:effectLst>
                <a:latin typeface="Lucida Sans" pitchFamily="34" charset="0"/>
              </a:rPr>
              <a:t> or size,  hairless eye rim</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smtClean="0">
                <a:effectLst>
                  <a:outerShdw blurRad="38100" dist="38100" dir="2700000" algn="tl">
                    <a:srgbClr val="000000">
                      <a:alpha val="43137"/>
                    </a:srgbClr>
                  </a:outerShdw>
                </a:effectLst>
                <a:latin typeface="Lucida Sans" pitchFamily="34" charset="0"/>
              </a:rPr>
              <a:t>	Ears -- improper carriage </a:t>
            </a:r>
            <a:r>
              <a:rPr lang="en-GB" sz="2000" i="1" spc="-150" dirty="0" smtClean="0">
                <a:effectLst>
                  <a:outerShdw blurRad="38100" dist="38100" dir="2700000" algn="tl">
                    <a:srgbClr val="000000">
                      <a:alpha val="43137"/>
                    </a:srgbClr>
                  </a:outerShdw>
                </a:effectLst>
                <a:latin typeface="Lucida Sans" pitchFamily="34" charset="0"/>
              </a:rPr>
              <a:t>(creased, folded or held away from cheek/head)</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cs typeface="Arial" pitchFamily="34" charset="0"/>
              </a:rPr>
              <a:t>	</a:t>
            </a:r>
            <a:r>
              <a:rPr lang="en-GB" sz="2000" i="1" dirty="0" smtClean="0">
                <a:effectLst>
                  <a:outerShdw blurRad="38100" dist="38100" dir="2700000" algn="tl">
                    <a:srgbClr val="000000">
                      <a:alpha val="43137"/>
                    </a:srgbClr>
                  </a:outerShdw>
                </a:effectLst>
                <a:latin typeface="Lucida Sans" pitchFamily="34" charset="0"/>
                <a:cs typeface="Arial" pitchFamily="34" charset="0"/>
              </a:rPr>
              <a:t>Lips -- </a:t>
            </a:r>
            <a:r>
              <a:rPr lang="en-GB" sz="2000" i="1" dirty="0">
                <a:effectLst>
                  <a:outerShdw blurRad="38100" dist="38100" dir="2700000" algn="tl">
                    <a:srgbClr val="000000">
                      <a:alpha val="43137"/>
                    </a:srgbClr>
                  </a:outerShdw>
                </a:effectLst>
                <a:latin typeface="Lucida Sans" pitchFamily="34" charset="0"/>
                <a:cs typeface="Arial" pitchFamily="34" charset="0"/>
              </a:rPr>
              <a:t>t</a:t>
            </a:r>
            <a:r>
              <a:rPr lang="en-GB" sz="2000" i="1" dirty="0" smtClean="0">
                <a:effectLst>
                  <a:outerShdw blurRad="38100" dist="38100" dir="2700000" algn="tl">
                    <a:srgbClr val="000000">
                      <a:alpha val="43137"/>
                    </a:srgbClr>
                  </a:outerShdw>
                </a:effectLst>
                <a:latin typeface="Lucida Sans" pitchFamily="34" charset="0"/>
              </a:rPr>
              <a:t>otal lack of mouth pigment (</a:t>
            </a:r>
            <a:r>
              <a:rPr lang="en-GB" sz="2000" i="1" dirty="0" smtClean="0">
                <a:solidFill>
                  <a:srgbClr val="FF9BFF"/>
                </a:solidFill>
                <a:effectLst>
                  <a:outerShdw blurRad="38100" dist="38100" dir="2700000" algn="tl">
                    <a:srgbClr val="000000">
                      <a:alpha val="43137"/>
                    </a:srgbClr>
                  </a:outerShdw>
                </a:effectLst>
                <a:latin typeface="Lucida Sans" pitchFamily="34" charset="0"/>
              </a:rPr>
              <a:t>pink mouth</a:t>
            </a:r>
            <a:r>
              <a:rPr lang="en-GB" sz="2000" i="1" dirty="0" smtClean="0">
                <a:effectLst>
                  <a:outerShdw blurRad="38100" dist="38100" dir="2700000" algn="tl">
                    <a:srgbClr val="000000">
                      <a:alpha val="43137"/>
                    </a:srgbClr>
                  </a:outerShdw>
                </a:effectLst>
                <a:latin typeface="Lucida Sans" pitchFamily="34" charset="0"/>
              </a:rPr>
              <a:t>)</a:t>
            </a:r>
            <a:r>
              <a:rPr lang="ar-SA" sz="2000" i="1" dirty="0" smtClean="0">
                <a:effectLst>
                  <a:outerShdw blurRad="38100" dist="38100" dir="2700000" algn="tl">
                    <a:srgbClr val="000000">
                      <a:alpha val="43137"/>
                    </a:srgbClr>
                  </a:outerShdw>
                </a:effectLst>
                <a:latin typeface="Lucida Sans" pitchFamily="34" charset="0"/>
                <a:cs typeface="Arial" pitchFamily="34" charset="0"/>
              </a:rPr>
              <a:t>‏</a:t>
            </a:r>
            <a:endParaRPr lang="en-US" sz="2000" i="1" dirty="0" smtClean="0">
              <a:effectLst>
                <a:outerShdw blurRad="38100" dist="38100" dir="2700000" algn="tl">
                  <a:srgbClr val="000000">
                    <a:alpha val="43137"/>
                  </a:srgbClr>
                </a:outerShdw>
              </a:effectLst>
              <a:latin typeface="Lucida Sans" pitchFamily="34" charset="0"/>
              <a:cs typeface="Arial" pitchFamily="34" charset="0"/>
            </a:endParaRP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i="1" dirty="0">
                <a:effectLst>
                  <a:outerShdw blurRad="38100" dist="38100" dir="2700000" algn="tl">
                    <a:srgbClr val="000000">
                      <a:alpha val="43137"/>
                    </a:srgbClr>
                  </a:outerShdw>
                </a:effectLst>
                <a:latin typeface="Lucida Sans" pitchFamily="34" charset="0"/>
                <a:cs typeface="Arial" pitchFamily="34" charset="0"/>
              </a:rPr>
              <a:t>	</a:t>
            </a:r>
            <a:r>
              <a:rPr lang="en-US" sz="2000" i="1" dirty="0" smtClean="0">
                <a:effectLst>
                  <a:outerShdw blurRad="38100" dist="38100" dir="2700000" algn="tl">
                    <a:srgbClr val="000000">
                      <a:alpha val="43137"/>
                    </a:srgbClr>
                  </a:outerShdw>
                </a:effectLst>
                <a:latin typeface="Lucida Sans" pitchFamily="34" charset="0"/>
                <a:cs typeface="Arial" pitchFamily="34" charset="0"/>
              </a:rPr>
              <a:t>Bite -- l</a:t>
            </a:r>
            <a:r>
              <a:rPr lang="en-GB" sz="2000" i="1" dirty="0" err="1" smtClean="0">
                <a:effectLst>
                  <a:outerShdw blurRad="38100" dist="38100" dir="2700000" algn="tl">
                    <a:srgbClr val="000000">
                      <a:alpha val="43137"/>
                    </a:srgbClr>
                  </a:outerShdw>
                </a:effectLst>
                <a:latin typeface="Lucida Sans" pitchFamily="34" charset="0"/>
              </a:rPr>
              <a:t>evel</a:t>
            </a:r>
            <a:r>
              <a:rPr lang="en-GB" sz="2000" i="1" dirty="0" smtClean="0">
                <a:effectLst>
                  <a:outerShdw blurRad="38100" dist="38100" dir="2700000" algn="tl">
                    <a:srgbClr val="000000">
                      <a:alpha val="43137"/>
                    </a:srgbClr>
                  </a:outerShdw>
                </a:effectLst>
                <a:latin typeface="Lucida Sans" pitchFamily="34" charset="0"/>
              </a:rPr>
              <a:t> bite, any missing tooth</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smtClean="0">
                <a:effectLst>
                  <a:outerShdw blurRad="38100" dist="38100" dir="2700000" algn="tl">
                    <a:srgbClr val="000000">
                      <a:alpha val="43137"/>
                    </a:srgbClr>
                  </a:outerShdw>
                </a:effectLst>
                <a:latin typeface="Lucida Sans" pitchFamily="34" charset="0"/>
              </a:rPr>
              <a:t>Coat</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a:t>
            </a:r>
            <a:r>
              <a:rPr lang="en-GB" sz="2000" i="1" dirty="0" smtClean="0">
                <a:effectLst>
                  <a:outerShdw blurRad="38100" dist="38100" dir="2700000" algn="tl">
                    <a:srgbClr val="000000">
                      <a:alpha val="43137"/>
                    </a:srgbClr>
                  </a:outerShdw>
                </a:effectLst>
                <a:latin typeface="Lucida Sans" pitchFamily="34" charset="0"/>
              </a:rPr>
              <a:t>Open, excessively short, or curly coat; total lack of undercoat; </a:t>
            </a: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smtClean="0">
                <a:effectLst>
                  <a:outerShdw blurRad="38100" dist="38100" dir="2700000" algn="tl">
                    <a:srgbClr val="000000">
                      <a:alpha val="43137"/>
                    </a:srgbClr>
                  </a:outerShdw>
                </a:effectLst>
                <a:latin typeface="Lucida Sans" pitchFamily="34" charset="0"/>
              </a:rPr>
              <a:t>any trimming that alters the length of the natural coat</a:t>
            </a:r>
          </a:p>
        </p:txBody>
      </p:sp>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28</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2" name="Rectangle 11"/>
          <p:cNvSpPr/>
          <p:nvPr/>
        </p:nvSpPr>
        <p:spPr>
          <a:xfrm>
            <a:off x="2819400" y="1839962"/>
            <a:ext cx="4038600" cy="646331"/>
          </a:xfrm>
          <a:prstGeom prst="rect">
            <a:avLst/>
          </a:prstGeom>
        </p:spPr>
        <p:txBody>
          <a:bodyPr wrap="square">
            <a:spAutoFit/>
          </a:bodyPr>
          <a:lstStyle/>
          <a:p>
            <a:pPr algn="ctr"/>
            <a:r>
              <a:rPr lang="en-US" sz="3600" b="1" i="1" u="sng" kern="0" spc="-150" dirty="0" smtClean="0">
                <a:solidFill>
                  <a:srgbClr val="FFCC66"/>
                </a:solidFill>
                <a:effectLst>
                  <a:outerShdw blurRad="38100" dist="38100" dir="2700000" algn="tl">
                    <a:srgbClr val="000000"/>
                  </a:outerShdw>
                </a:effectLst>
                <a:latin typeface="Lucida Sans" pitchFamily="34" charset="0"/>
              </a:rPr>
              <a:t>Disqualifications</a:t>
            </a:r>
          </a:p>
        </p:txBody>
      </p:sp>
      <p:sp>
        <p:nvSpPr>
          <p:cNvPr id="13" name="Rectangle 12"/>
          <p:cNvSpPr/>
          <p:nvPr/>
        </p:nvSpPr>
        <p:spPr>
          <a:xfrm>
            <a:off x="152399" y="2183636"/>
            <a:ext cx="8763000" cy="3988784"/>
          </a:xfrm>
          <a:prstGeom prst="rect">
            <a:avLst/>
          </a:prstGeom>
          <a:effectLst>
            <a:outerShdw blurRad="152400" dist="228600" dir="3600000" algn="ctr" rotWithShape="0">
              <a:srgbClr val="000000">
                <a:alpha val="43137"/>
              </a:srgbClr>
            </a:outerShdw>
          </a:effectLst>
        </p:spPr>
        <p:txBody>
          <a:bodyPr wrap="square">
            <a:spAutoFit/>
          </a:bodyPr>
          <a:lstStyle/>
          <a:p>
            <a:pPr marL="342900" indent="-342900">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a:effectLst>
                  <a:outerShdw blurRad="38100" dist="38100" dir="2700000" algn="tl">
                    <a:srgbClr val="000000">
                      <a:alpha val="43137"/>
                    </a:srgbClr>
                  </a:outerShdw>
                </a:effectLst>
                <a:latin typeface="Lucida Sans" pitchFamily="34" charset="0"/>
              </a:rPr>
              <a:t>Head</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Eyes – </a:t>
            </a:r>
            <a:r>
              <a:rPr lang="en-GB" sz="2000" i="1" dirty="0" err="1">
                <a:effectLst>
                  <a:outerShdw blurRad="38100" dist="38100" dir="2700000" algn="tl">
                    <a:srgbClr val="000000">
                      <a:alpha val="43137"/>
                    </a:srgbClr>
                  </a:outerShdw>
                </a:effectLst>
                <a:latin typeface="Lucida Sans" pitchFamily="34" charset="0"/>
              </a:rPr>
              <a:t>entropion</a:t>
            </a:r>
            <a:r>
              <a:rPr lang="en-GB" sz="2000" i="1" dirty="0">
                <a:effectLst>
                  <a:outerShdw blurRad="38100" dist="38100" dir="2700000" algn="tl">
                    <a:srgbClr val="000000">
                      <a:alpha val="43137"/>
                    </a:srgbClr>
                  </a:outerShdw>
                </a:effectLst>
                <a:latin typeface="Lucida Sans" pitchFamily="34" charset="0"/>
              </a:rPr>
              <a:t>, </a:t>
            </a:r>
            <a:r>
              <a:rPr lang="en-GB" sz="2000" i="1" dirty="0" err="1">
                <a:effectLst>
                  <a:outerShdw blurRad="38100" dist="38100" dir="2700000" algn="tl">
                    <a:srgbClr val="000000">
                      <a:alpha val="43137"/>
                    </a:srgbClr>
                  </a:outerShdw>
                </a:effectLst>
                <a:latin typeface="Lucida Sans" pitchFamily="34" charset="0"/>
              </a:rPr>
              <a:t>ectropion</a:t>
            </a:r>
            <a:endParaRPr lang="en-GB" sz="2000" i="1" dirty="0">
              <a:effectLst>
                <a:outerShdw blurRad="38100" dist="38100" dir="2700000" algn="tl">
                  <a:srgbClr val="000000">
                    <a:alpha val="43137"/>
                  </a:srgbClr>
                </a:outerShdw>
              </a:effectLst>
              <a:latin typeface="Lucida Sans" pitchFamily="34" charset="0"/>
            </a:endParaRP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Bite – overshot, undershot (when </a:t>
            </a:r>
            <a:r>
              <a:rPr lang="en-GB" sz="2000" i="1">
                <a:effectLst>
                  <a:outerShdw blurRad="38100" dist="38100" dir="2700000" algn="tl">
                    <a:srgbClr val="000000">
                      <a:alpha val="43137"/>
                    </a:srgbClr>
                  </a:outerShdw>
                </a:effectLst>
                <a:latin typeface="Lucida Sans" pitchFamily="34" charset="0"/>
              </a:rPr>
              <a:t>scissors </a:t>
            </a:r>
            <a:r>
              <a:rPr lang="en-GB" sz="2000" i="1" smtClean="0">
                <a:effectLst>
                  <a:outerShdw blurRad="38100" dist="38100" dir="2700000" algn="tl">
                    <a:srgbClr val="000000">
                      <a:alpha val="43137"/>
                    </a:srgbClr>
                  </a:outerShdw>
                </a:effectLst>
                <a:latin typeface="Lucida Sans" pitchFamily="34" charset="0"/>
              </a:rPr>
              <a:t>do </a:t>
            </a:r>
            <a:r>
              <a:rPr lang="en-GB" sz="2000" i="1" dirty="0">
                <a:effectLst>
                  <a:outerShdw blurRad="38100" dist="38100" dir="2700000" algn="tl">
                    <a:srgbClr val="000000">
                      <a:alpha val="43137"/>
                    </a:srgbClr>
                  </a:outerShdw>
                </a:effectLst>
                <a:latin typeface="Lucida Sans" pitchFamily="34" charset="0"/>
              </a:rPr>
              <a:t>not touch or mesh); wry mouth; two or more missing teeth</a:t>
            </a:r>
          </a:p>
          <a:p>
            <a:pPr marL="342900" indent="-342900">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a:effectLst>
                  <a:outerShdw blurRad="38100" dist="38100" dir="2700000" algn="tl">
                    <a:srgbClr val="000000">
                      <a:alpha val="43137"/>
                    </a:srgbClr>
                  </a:outerShdw>
                </a:effectLst>
                <a:latin typeface="Lucida Sans" pitchFamily="34" charset="0"/>
              </a:rPr>
              <a:t>Neck, </a:t>
            </a:r>
            <a:r>
              <a:rPr lang="en-GB" sz="2000" i="1" u="sng" dirty="0" err="1">
                <a:effectLst>
                  <a:outerShdw blurRad="38100" dist="38100" dir="2700000" algn="tl">
                    <a:srgbClr val="000000">
                      <a:alpha val="43137"/>
                    </a:srgbClr>
                  </a:outerShdw>
                </a:effectLst>
                <a:latin typeface="Lucida Sans" pitchFamily="34" charset="0"/>
              </a:rPr>
              <a:t>Topline</a:t>
            </a:r>
            <a:r>
              <a:rPr lang="en-GB" sz="2000" i="1" u="sng" dirty="0">
                <a:effectLst>
                  <a:outerShdw blurRad="38100" dist="38100" dir="2700000" algn="tl">
                    <a:srgbClr val="000000">
                      <a:alpha val="43137"/>
                    </a:srgbClr>
                  </a:outerShdw>
                </a:effectLst>
                <a:latin typeface="Lucida Sans" pitchFamily="34" charset="0"/>
              </a:rPr>
              <a:t>, Body</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Body -- unilateral </a:t>
            </a:r>
            <a:r>
              <a:rPr lang="en-GB" sz="2000" i="1" dirty="0" err="1">
                <a:effectLst>
                  <a:outerShdw blurRad="38100" dist="38100" dir="2700000" algn="tl">
                    <a:srgbClr val="000000">
                      <a:alpha val="43137"/>
                    </a:srgbClr>
                  </a:outerShdw>
                </a:effectLst>
                <a:latin typeface="Lucida Sans" pitchFamily="34" charset="0"/>
              </a:rPr>
              <a:t>cryptorchid</a:t>
            </a:r>
            <a:r>
              <a:rPr lang="en-GB" sz="2000" i="1" dirty="0">
                <a:effectLst>
                  <a:outerShdw blurRad="38100" dist="38100" dir="2700000" algn="tl">
                    <a:srgbClr val="000000">
                      <a:alpha val="43137"/>
                    </a:srgbClr>
                  </a:outerShdw>
                </a:effectLst>
                <a:latin typeface="Lucida Sans" pitchFamily="34" charset="0"/>
              </a:rPr>
              <a:t> or </a:t>
            </a:r>
            <a:r>
              <a:rPr lang="en-GB" sz="2000" i="1" dirty="0" err="1">
                <a:effectLst>
                  <a:outerShdw blurRad="38100" dist="38100" dir="2700000" algn="tl">
                    <a:srgbClr val="000000">
                      <a:alpha val="43137"/>
                    </a:srgbClr>
                  </a:outerShdw>
                </a:effectLst>
                <a:latin typeface="Lucida Sans" pitchFamily="34" charset="0"/>
              </a:rPr>
              <a:t>cryptorchid</a:t>
            </a:r>
            <a:r>
              <a:rPr lang="en-GB" sz="2000" i="1" dirty="0">
                <a:effectLst>
                  <a:outerShdw blurRad="38100" dist="38100" dir="2700000" algn="tl">
                    <a:srgbClr val="000000">
                      <a:alpha val="43137"/>
                    </a:srgbClr>
                  </a:outerShdw>
                </a:effectLst>
                <a:latin typeface="Lucida Sans" pitchFamily="34" charset="0"/>
              </a:rPr>
              <a:t> males</a:t>
            </a:r>
          </a:p>
          <a:p>
            <a:pPr marL="342900" indent="-342900">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a:effectLst>
                  <a:outerShdw blurRad="38100" dist="38100" dir="2700000" algn="tl">
                    <a:srgbClr val="000000">
                      <a:alpha val="43137"/>
                    </a:srgbClr>
                  </a:outerShdw>
                </a:effectLst>
                <a:latin typeface="Lucida Sans" pitchFamily="34" charset="0"/>
              </a:rPr>
              <a:t>Coat</a:t>
            </a:r>
            <a:r>
              <a:rPr lang="en-GB" sz="2000" i="1" dirty="0">
                <a:effectLst>
                  <a:outerShdw blurRad="38100" dist="38100" dir="2700000" algn="tl">
                    <a:srgbClr val="000000">
                      <a:alpha val="43137"/>
                    </a:srgbClr>
                  </a:outerShdw>
                </a:effectLst>
                <a:latin typeface="Lucida Sans" pitchFamily="34" charset="0"/>
              </a:rPr>
              <a:t> </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Long coat</a:t>
            </a:r>
          </a:p>
          <a:p>
            <a:pPr marL="342900" indent="-342900">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err="1">
                <a:effectLst>
                  <a:outerShdw blurRad="38100" dist="38100" dir="2700000" algn="tl">
                    <a:srgbClr val="000000">
                      <a:alpha val="43137"/>
                    </a:srgbClr>
                  </a:outerShdw>
                </a:effectLst>
                <a:latin typeface="Lucida Sans" pitchFamily="34" charset="0"/>
              </a:rPr>
              <a:t>Color</a:t>
            </a:r>
            <a:endParaRPr lang="en-GB" sz="2000" i="1" u="sng" dirty="0">
              <a:effectLst>
                <a:outerShdw blurRad="38100" dist="38100" dir="2700000" algn="tl">
                  <a:srgbClr val="000000">
                    <a:alpha val="43137"/>
                  </a:srgbClr>
                </a:outerShdw>
              </a:effectLst>
              <a:latin typeface="Lucida Sans" pitchFamily="34" charset="0"/>
            </a:endParaRP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Any base </a:t>
            </a:r>
            <a:r>
              <a:rPr lang="en-GB" sz="2000" i="1" dirty="0" err="1">
                <a:effectLst>
                  <a:outerShdw blurRad="38100" dist="38100" dir="2700000" algn="tl">
                    <a:srgbClr val="000000">
                      <a:alpha val="43137"/>
                    </a:srgbClr>
                  </a:outerShdw>
                </a:effectLst>
                <a:latin typeface="Lucida Sans" pitchFamily="34" charset="0"/>
              </a:rPr>
              <a:t>color</a:t>
            </a:r>
            <a:r>
              <a:rPr lang="en-GB" sz="2000" i="1" dirty="0">
                <a:effectLst>
                  <a:outerShdw blurRad="38100" dist="38100" dir="2700000" algn="tl">
                    <a:srgbClr val="000000">
                      <a:alpha val="43137"/>
                    </a:srgbClr>
                  </a:outerShdw>
                </a:effectLst>
                <a:latin typeface="Lucida Sans" pitchFamily="34" charset="0"/>
              </a:rPr>
              <a:t> other than black; absence of all markings </a:t>
            </a:r>
          </a:p>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900" i="1" dirty="0" smtClean="0">
              <a:effectLst>
                <a:outerShdw blurRad="38100" dist="38100" dir="2700000" algn="tl">
                  <a:srgbClr val="000000">
                    <a:alpha val="43137"/>
                  </a:srgbClr>
                </a:outerShdw>
              </a:effectLst>
              <a:latin typeface="Lucida Sans" pitchFamily="34" charset="0"/>
            </a:endParaRPr>
          </a:p>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smtClean="0">
                <a:effectLst>
                  <a:outerShdw blurRad="38100" dist="38100" dir="2700000" algn="tl">
                    <a:srgbClr val="000000">
                      <a:alpha val="43137"/>
                    </a:srgbClr>
                  </a:outerShdw>
                </a:effectLst>
                <a:latin typeface="Lucida Sans" pitchFamily="34" charset="0"/>
              </a:rPr>
              <a:t>A </a:t>
            </a:r>
            <a:r>
              <a:rPr lang="en-GB" sz="2000" i="1" dirty="0">
                <a:effectLst>
                  <a:outerShdw blurRad="38100" dist="38100" dir="2700000" algn="tl">
                    <a:srgbClr val="000000">
                      <a:alpha val="43137"/>
                    </a:srgbClr>
                  </a:outerShdw>
                </a:effectLst>
                <a:latin typeface="Lucida Sans" pitchFamily="34" charset="0"/>
              </a:rPr>
              <a:t>dog that attacks any person in the ring</a:t>
            </a:r>
          </a:p>
          <a:p>
            <a:pPr algn="ct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400" i="1" dirty="0">
              <a:effectLst>
                <a:outerShdw blurRad="38100" dist="38100" dir="2700000" algn="tl">
                  <a:srgbClr val="000000">
                    <a:alpha val="43137"/>
                  </a:srgbClr>
                </a:outerShdw>
              </a:effectLst>
              <a:latin typeface="Lucida Sans" pitchFamily="34" charset="0"/>
            </a:endParaRPr>
          </a:p>
        </p:txBody>
      </p:sp>
      <p:sp>
        <p:nvSpPr>
          <p:cNvPr id="7" name="Rectangle 6"/>
          <p:cNvSpPr/>
          <p:nvPr/>
        </p:nvSpPr>
        <p:spPr>
          <a:xfrm>
            <a:off x="2324100" y="198995"/>
            <a:ext cx="4762500" cy="646331"/>
          </a:xfrm>
          <a:prstGeom prst="rect">
            <a:avLst/>
          </a:prstGeom>
        </p:spPr>
        <p:txBody>
          <a:bodyPr wrap="square">
            <a:spAutoFit/>
          </a:bodyPr>
          <a:lstStyle/>
          <a:p>
            <a:r>
              <a:rPr lang="en-US" sz="3600" b="1" i="1" u="sng" kern="0" spc="-150" dirty="0" smtClean="0">
                <a:solidFill>
                  <a:srgbClr val="FFCC66"/>
                </a:solidFill>
                <a:effectLst>
                  <a:outerShdw blurRad="38100" dist="38100" dir="2700000" algn="tl">
                    <a:srgbClr val="000000"/>
                  </a:outerShdw>
                </a:effectLst>
                <a:latin typeface="Lucida Sans" pitchFamily="34" charset="0"/>
              </a:rPr>
              <a:t>Serious </a:t>
            </a:r>
            <a:r>
              <a:rPr lang="en-US" sz="3600" b="1" i="1" u="sng" kern="0" spc="-150" smtClean="0">
                <a:solidFill>
                  <a:srgbClr val="FFCC66"/>
                </a:solidFill>
                <a:effectLst>
                  <a:outerShdw blurRad="38100" dist="38100" dir="2700000" algn="tl">
                    <a:srgbClr val="000000"/>
                  </a:outerShdw>
                </a:effectLst>
                <a:latin typeface="Lucida Sans" pitchFamily="34" charset="0"/>
              </a:rPr>
              <a:t>Faults cont.</a:t>
            </a:r>
            <a:endParaRPr lang="en-US" sz="3600" b="1" i="1" u="sng" kern="0" spc="-150" dirty="0" smtClean="0">
              <a:solidFill>
                <a:srgbClr val="FFCC66"/>
              </a:solidFill>
              <a:effectLst>
                <a:outerShdw blurRad="38100" dist="38100" dir="2700000" algn="tl">
                  <a:srgbClr val="000000"/>
                </a:outerShdw>
              </a:effectLst>
              <a:latin typeface="Lucida Sans" pitchFamily="34" charset="0"/>
            </a:endParaRPr>
          </a:p>
        </p:txBody>
      </p:sp>
      <p:sp>
        <p:nvSpPr>
          <p:cNvPr id="2" name="Rectangle 1"/>
          <p:cNvSpPr/>
          <p:nvPr/>
        </p:nvSpPr>
        <p:spPr>
          <a:xfrm>
            <a:off x="150420" y="685800"/>
            <a:ext cx="8419555" cy="1154162"/>
          </a:xfrm>
          <a:prstGeom prst="rect">
            <a:avLst/>
          </a:prstGeom>
        </p:spPr>
        <p:txBody>
          <a:bodyPr wrap="square">
            <a:spAutoFit/>
          </a:bodyPr>
          <a:lstStyle/>
          <a:p>
            <a:pPr marL="342900" indent="-342900">
              <a:lnSpc>
                <a:spcPct val="80000"/>
              </a:lnSpc>
              <a:spcBef>
                <a:spcPts val="600"/>
              </a:spcBef>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u="sng" dirty="0" err="1">
                <a:effectLst>
                  <a:outerShdw blurRad="38100" dist="38100" dir="2700000" algn="tl">
                    <a:srgbClr val="000000">
                      <a:alpha val="43137"/>
                    </a:srgbClr>
                  </a:outerShdw>
                </a:effectLst>
                <a:latin typeface="Lucida Sans" pitchFamily="34" charset="0"/>
              </a:rPr>
              <a:t>Color</a:t>
            </a:r>
            <a:endParaRPr lang="en-GB" sz="2000" i="1" u="sng" dirty="0">
              <a:effectLst>
                <a:outerShdw blurRad="38100" dist="38100" dir="2700000" algn="tl">
                  <a:srgbClr val="000000">
                    <a:alpha val="43137"/>
                  </a:srgbClr>
                </a:outerShdw>
              </a:effectLst>
              <a:latin typeface="Lucida Sans" pitchFamily="34" charset="0"/>
            </a:endParaRPr>
          </a:p>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i="1" dirty="0">
                <a:effectLst>
                  <a:outerShdw blurRad="38100" dist="38100" dir="2700000" algn="tl">
                    <a:srgbClr val="000000">
                      <a:alpha val="43137"/>
                    </a:srgbClr>
                  </a:outerShdw>
                </a:effectLst>
                <a:latin typeface="Lucida Sans" pitchFamily="34" charset="0"/>
              </a:rPr>
              <a:t>	Straw-</a:t>
            </a:r>
            <a:r>
              <a:rPr lang="en-GB" sz="2000" i="1" dirty="0" err="1">
                <a:effectLst>
                  <a:outerShdw blurRad="38100" dist="38100" dir="2700000" algn="tl">
                    <a:srgbClr val="000000">
                      <a:alpha val="43137"/>
                    </a:srgbClr>
                  </a:outerShdw>
                </a:effectLst>
                <a:latin typeface="Lucida Sans" pitchFamily="34" charset="0"/>
              </a:rPr>
              <a:t>colored</a:t>
            </a:r>
            <a:r>
              <a:rPr lang="en-GB" sz="2000" i="1" dirty="0">
                <a:effectLst>
                  <a:outerShdw blurRad="38100" dist="38100" dir="2700000" algn="tl">
                    <a:srgbClr val="000000">
                      <a:alpha val="43137"/>
                    </a:srgbClr>
                  </a:outerShdw>
                </a:effectLst>
                <a:latin typeface="Lucida Sans" pitchFamily="34" charset="0"/>
              </a:rPr>
              <a:t>, excessive, insufficient or sooty markings; rust marking other than described; white marking any place on dog (a few rust or white hairs do not constitute a marking)</a:t>
            </a:r>
            <a:endParaRPr lang="en-US" sz="2000" i="1" dirty="0">
              <a:effectLst>
                <a:outerShdw blurRad="38100" dist="38100" dir="2700000" algn="tl">
                  <a:srgbClr val="000000">
                    <a:alpha val="43137"/>
                  </a:srgbClr>
                </a:outerShdw>
              </a:effectLst>
              <a:latin typeface="Lucida Sans" pitchFamily="34" charset="0"/>
            </a:endParaRPr>
          </a:p>
        </p:txBody>
      </p:sp>
    </p:spTree>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29</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2" name="Rectangle 11"/>
          <p:cNvSpPr/>
          <p:nvPr/>
        </p:nvSpPr>
        <p:spPr>
          <a:xfrm>
            <a:off x="1859382" y="104899"/>
            <a:ext cx="7010400" cy="584775"/>
          </a:xfrm>
          <a:prstGeom prst="rect">
            <a:avLst/>
          </a:prstGeom>
        </p:spPr>
        <p:txBody>
          <a:bodyPr wrap="squar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Miscellaneous Photographs</a:t>
            </a:r>
          </a:p>
        </p:txBody>
      </p:sp>
      <p:pic>
        <p:nvPicPr>
          <p:cNvPr id="32770" name="Picture 2"/>
          <p:cNvPicPr>
            <a:picLocks noChangeAspect="1" noChangeArrowheads="1"/>
          </p:cNvPicPr>
          <p:nvPr/>
        </p:nvPicPr>
        <p:blipFill>
          <a:blip r:embed="rId4" cstate="print"/>
          <a:srcRect/>
          <a:stretch>
            <a:fillRect/>
          </a:stretch>
        </p:blipFill>
        <p:spPr bwMode="auto">
          <a:xfrm>
            <a:off x="381000" y="1447800"/>
            <a:ext cx="2925097" cy="2000250"/>
          </a:xfrm>
          <a:prstGeom prst="rect">
            <a:avLst/>
          </a:prstGeom>
          <a:noFill/>
          <a:ln w="9525">
            <a:solidFill>
              <a:schemeClr val="bg1"/>
            </a:solidFill>
            <a:miter lim="800000"/>
            <a:headEnd/>
            <a:tailEnd/>
          </a:ln>
          <a:effectLst>
            <a:outerShdw blurRad="88900" dist="88900" dir="3960000" algn="ctr" rotWithShape="0">
              <a:srgbClr val="000000">
                <a:alpha val="43137"/>
              </a:srgbClr>
            </a:outerShdw>
          </a:effectLst>
        </p:spPr>
      </p:pic>
      <p:pic>
        <p:nvPicPr>
          <p:cNvPr id="32771" name="Picture 3"/>
          <p:cNvPicPr>
            <a:picLocks noChangeAspect="1" noChangeArrowheads="1"/>
          </p:cNvPicPr>
          <p:nvPr/>
        </p:nvPicPr>
        <p:blipFill>
          <a:blip r:embed="rId5" cstate="print"/>
          <a:srcRect/>
          <a:stretch>
            <a:fillRect/>
          </a:stretch>
        </p:blipFill>
        <p:spPr bwMode="auto">
          <a:xfrm>
            <a:off x="3657600" y="1447800"/>
            <a:ext cx="2052205" cy="2006600"/>
          </a:xfrm>
          <a:prstGeom prst="rect">
            <a:avLst/>
          </a:prstGeom>
          <a:noFill/>
          <a:ln w="9525">
            <a:solidFill>
              <a:schemeClr val="bg1"/>
            </a:solidFill>
            <a:miter lim="800000"/>
            <a:headEnd/>
            <a:tailEnd/>
          </a:ln>
          <a:effectLst>
            <a:outerShdw blurRad="127000" dist="114300" dir="3720000" algn="ctr" rotWithShape="0">
              <a:srgbClr val="000000">
                <a:alpha val="43137"/>
              </a:srgbClr>
            </a:outerShdw>
          </a:effectLst>
        </p:spPr>
      </p:pic>
      <p:pic>
        <p:nvPicPr>
          <p:cNvPr id="32772" name="Picture 4"/>
          <p:cNvPicPr>
            <a:picLocks noChangeAspect="1" noChangeArrowheads="1"/>
          </p:cNvPicPr>
          <p:nvPr/>
        </p:nvPicPr>
        <p:blipFill>
          <a:blip r:embed="rId6" cstate="print"/>
          <a:srcRect/>
          <a:stretch>
            <a:fillRect/>
          </a:stretch>
        </p:blipFill>
        <p:spPr bwMode="auto">
          <a:xfrm flipH="1">
            <a:off x="6019800" y="1468942"/>
            <a:ext cx="2819400" cy="2112458"/>
          </a:xfrm>
          <a:prstGeom prst="rect">
            <a:avLst/>
          </a:prstGeom>
          <a:noFill/>
          <a:ln w="9525">
            <a:solidFill>
              <a:schemeClr val="bg1"/>
            </a:solidFill>
            <a:miter lim="800000"/>
            <a:headEnd/>
            <a:tailEnd/>
          </a:ln>
          <a:effectLst>
            <a:outerShdw blurRad="139700" dist="101600" dir="3240000" algn="ctr" rotWithShape="0">
              <a:srgbClr val="000000">
                <a:alpha val="43137"/>
              </a:srgbClr>
            </a:outerShdw>
          </a:effectLst>
        </p:spPr>
      </p:pic>
      <p:sp>
        <p:nvSpPr>
          <p:cNvPr id="13" name="TextBox 12"/>
          <p:cNvSpPr txBox="1"/>
          <p:nvPr/>
        </p:nvSpPr>
        <p:spPr>
          <a:xfrm>
            <a:off x="381000" y="609600"/>
            <a:ext cx="8458200" cy="830997"/>
          </a:xfrm>
          <a:prstGeom prst="rect">
            <a:avLst/>
          </a:prstGeom>
          <a:noFill/>
        </p:spPr>
        <p:txBody>
          <a:bodyPr wrap="square" rtlCol="0">
            <a:spAutoFit/>
          </a:bodyPr>
          <a:lstStyle/>
          <a:p>
            <a:pPr algn="just"/>
            <a:r>
              <a:rPr lang="en-US" sz="1600" i="1" dirty="0" smtClean="0">
                <a:effectLst>
                  <a:outerShdw blurRad="38100" dist="38100" dir="2700000" algn="tl">
                    <a:srgbClr val="000000">
                      <a:alpha val="43137"/>
                    </a:srgbClr>
                  </a:outerShdw>
                </a:effectLst>
                <a:latin typeface="Lucida Sans" pitchFamily="34" charset="0"/>
              </a:rPr>
              <a:t>	Below are photographs for the purpose of educational critique. They are numbered and sexed. We ask that you critique each dog on its pro’s and con’s using the knowledge you have learned in this breed study.</a:t>
            </a:r>
            <a:endParaRPr lang="en-US" sz="1600" i="1" dirty="0">
              <a:effectLst>
                <a:outerShdw blurRad="38100" dist="38100" dir="2700000" algn="tl">
                  <a:srgbClr val="000000">
                    <a:alpha val="43137"/>
                  </a:srgbClr>
                </a:outerShdw>
              </a:effectLst>
              <a:latin typeface="Lucida Sans" pitchFamily="34" charset="0"/>
            </a:endParaRPr>
          </a:p>
        </p:txBody>
      </p:sp>
      <p:sp>
        <p:nvSpPr>
          <p:cNvPr id="14" name="TextBox 13"/>
          <p:cNvSpPr txBox="1"/>
          <p:nvPr/>
        </p:nvSpPr>
        <p:spPr>
          <a:xfrm>
            <a:off x="1295400" y="3505200"/>
            <a:ext cx="1066800" cy="276999"/>
          </a:xfrm>
          <a:prstGeom prst="rect">
            <a:avLst/>
          </a:prstGeom>
          <a:noFill/>
        </p:spPr>
        <p:txBody>
          <a:bodyPr wrap="square" rtlCol="0">
            <a:spAutoFit/>
          </a:bodyPr>
          <a:lstStyle/>
          <a:p>
            <a:r>
              <a:rPr lang="en-US" sz="1200" i="1" dirty="0" smtClean="0">
                <a:effectLst>
                  <a:outerShdw blurRad="38100" dist="38100" dir="2700000" algn="tl">
                    <a:srgbClr val="000000">
                      <a:alpha val="43137"/>
                    </a:srgbClr>
                  </a:outerShdw>
                </a:effectLst>
                <a:latin typeface="Lucida Sans" pitchFamily="34" charset="0"/>
              </a:rPr>
              <a:t>1. Dog</a:t>
            </a:r>
            <a:endParaRPr lang="en-US" sz="1200" i="1" dirty="0">
              <a:effectLst>
                <a:outerShdw blurRad="38100" dist="38100" dir="2700000" algn="tl">
                  <a:srgbClr val="000000">
                    <a:alpha val="43137"/>
                  </a:srgbClr>
                </a:outerShdw>
              </a:effectLst>
              <a:latin typeface="Lucida Sans" pitchFamily="34" charset="0"/>
            </a:endParaRPr>
          </a:p>
        </p:txBody>
      </p:sp>
      <p:sp>
        <p:nvSpPr>
          <p:cNvPr id="15" name="TextBox 14"/>
          <p:cNvSpPr txBox="1"/>
          <p:nvPr/>
        </p:nvSpPr>
        <p:spPr>
          <a:xfrm>
            <a:off x="4267200" y="3505200"/>
            <a:ext cx="1066800" cy="276999"/>
          </a:xfrm>
          <a:prstGeom prst="rect">
            <a:avLst/>
          </a:prstGeom>
          <a:noFill/>
        </p:spPr>
        <p:txBody>
          <a:bodyPr wrap="square" rtlCol="0">
            <a:spAutoFit/>
          </a:bodyPr>
          <a:lstStyle/>
          <a:p>
            <a:r>
              <a:rPr lang="en-US" sz="1200" i="1" dirty="0" smtClean="0">
                <a:effectLst>
                  <a:outerShdw blurRad="38100" dist="38100" dir="2700000" algn="tl">
                    <a:srgbClr val="000000">
                      <a:alpha val="43137"/>
                    </a:srgbClr>
                  </a:outerShdw>
                </a:effectLst>
                <a:latin typeface="Lucida Sans" pitchFamily="34" charset="0"/>
              </a:rPr>
              <a:t>2. Dog</a:t>
            </a:r>
            <a:endParaRPr lang="en-US" sz="1200" i="1" dirty="0">
              <a:effectLst>
                <a:outerShdw blurRad="38100" dist="38100" dir="2700000" algn="tl">
                  <a:srgbClr val="000000">
                    <a:alpha val="43137"/>
                  </a:srgbClr>
                </a:outerShdw>
              </a:effectLst>
              <a:latin typeface="Lucida Sans" pitchFamily="34" charset="0"/>
            </a:endParaRPr>
          </a:p>
        </p:txBody>
      </p:sp>
      <p:sp>
        <p:nvSpPr>
          <p:cNvPr id="16" name="TextBox 15"/>
          <p:cNvSpPr txBox="1"/>
          <p:nvPr/>
        </p:nvSpPr>
        <p:spPr>
          <a:xfrm>
            <a:off x="7086600" y="3581400"/>
            <a:ext cx="1066800" cy="276999"/>
          </a:xfrm>
          <a:prstGeom prst="rect">
            <a:avLst/>
          </a:prstGeom>
          <a:noFill/>
        </p:spPr>
        <p:txBody>
          <a:bodyPr wrap="square" rtlCol="0">
            <a:spAutoFit/>
          </a:bodyPr>
          <a:lstStyle/>
          <a:p>
            <a:r>
              <a:rPr lang="en-US" sz="1200" i="1" dirty="0" smtClean="0">
                <a:effectLst>
                  <a:outerShdw blurRad="38100" dist="38100" dir="2700000" algn="tl">
                    <a:srgbClr val="000000">
                      <a:alpha val="43137"/>
                    </a:srgbClr>
                  </a:outerShdw>
                </a:effectLst>
                <a:latin typeface="Lucida Sans" pitchFamily="34" charset="0"/>
              </a:rPr>
              <a:t>3. Dog</a:t>
            </a:r>
            <a:endParaRPr lang="en-US" sz="1200" i="1" dirty="0">
              <a:effectLst>
                <a:outerShdw blurRad="38100" dist="38100" dir="2700000" algn="tl">
                  <a:srgbClr val="000000">
                    <a:alpha val="43137"/>
                  </a:srgbClr>
                </a:outerShdw>
              </a:effectLst>
              <a:latin typeface="Lucida Sans" pitchFamily="34" charset="0"/>
            </a:endParaRPr>
          </a:p>
        </p:txBody>
      </p:sp>
      <p:pic>
        <p:nvPicPr>
          <p:cNvPr id="3" name="Picture 3"/>
          <p:cNvPicPr>
            <a:picLocks noChangeAspect="1" noChangeArrowheads="1"/>
          </p:cNvPicPr>
          <p:nvPr/>
        </p:nvPicPr>
        <p:blipFill>
          <a:blip r:embed="rId7" cstate="print"/>
          <a:srcRect/>
          <a:stretch>
            <a:fillRect/>
          </a:stretch>
        </p:blipFill>
        <p:spPr bwMode="auto">
          <a:xfrm>
            <a:off x="381000" y="3810000"/>
            <a:ext cx="2869017" cy="2286000"/>
          </a:xfrm>
          <a:prstGeom prst="rect">
            <a:avLst/>
          </a:prstGeom>
          <a:noFill/>
          <a:ln w="19050">
            <a:solidFill>
              <a:schemeClr val="bg1"/>
            </a:solidFill>
            <a:miter lim="800000"/>
            <a:headEnd/>
            <a:tailEnd/>
          </a:ln>
          <a:effectLst>
            <a:outerShdw blurRad="101600" dist="190500" dir="2820000" algn="ctr" rotWithShape="0">
              <a:srgbClr val="000000">
                <a:alpha val="43137"/>
              </a:srgbClr>
            </a:outerShdw>
          </a:effectLst>
        </p:spPr>
      </p:pic>
      <p:sp>
        <p:nvSpPr>
          <p:cNvPr id="17" name="TextBox 16"/>
          <p:cNvSpPr txBox="1"/>
          <p:nvPr/>
        </p:nvSpPr>
        <p:spPr>
          <a:xfrm>
            <a:off x="1176647" y="6144353"/>
            <a:ext cx="1066800" cy="276999"/>
          </a:xfrm>
          <a:prstGeom prst="rect">
            <a:avLst/>
          </a:prstGeom>
          <a:noFill/>
        </p:spPr>
        <p:txBody>
          <a:bodyPr wrap="square" rtlCol="0">
            <a:spAutoFit/>
          </a:bodyPr>
          <a:lstStyle/>
          <a:p>
            <a:r>
              <a:rPr lang="en-US" sz="1200" i="1" dirty="0" smtClean="0">
                <a:effectLst>
                  <a:outerShdw blurRad="38100" dist="38100" dir="2700000" algn="tl">
                    <a:srgbClr val="000000">
                      <a:alpha val="43137"/>
                    </a:srgbClr>
                  </a:outerShdw>
                </a:effectLst>
                <a:latin typeface="Lucida Sans" pitchFamily="34" charset="0"/>
              </a:rPr>
              <a:t>4. Bitch</a:t>
            </a:r>
            <a:endParaRPr lang="en-US" sz="1200" i="1" dirty="0">
              <a:effectLst>
                <a:outerShdw blurRad="38100" dist="38100" dir="2700000" algn="tl">
                  <a:srgbClr val="000000">
                    <a:alpha val="43137"/>
                  </a:srgbClr>
                </a:outerShdw>
              </a:effectLst>
              <a:latin typeface="Lucida Sans" pitchFamily="34" charset="0"/>
            </a:endParaRPr>
          </a:p>
        </p:txBody>
      </p:sp>
      <p:pic>
        <p:nvPicPr>
          <p:cNvPr id="32773" name="Picture 5"/>
          <p:cNvPicPr>
            <a:picLocks noChangeAspect="1" noChangeArrowheads="1"/>
          </p:cNvPicPr>
          <p:nvPr/>
        </p:nvPicPr>
        <p:blipFill>
          <a:blip r:embed="rId8" cstate="print"/>
          <a:srcRect/>
          <a:stretch>
            <a:fillRect/>
          </a:stretch>
        </p:blipFill>
        <p:spPr bwMode="auto">
          <a:xfrm>
            <a:off x="3776235" y="3810000"/>
            <a:ext cx="1786365" cy="2057400"/>
          </a:xfrm>
          <a:prstGeom prst="rect">
            <a:avLst/>
          </a:prstGeom>
          <a:noFill/>
          <a:ln w="19050">
            <a:solidFill>
              <a:schemeClr val="bg1"/>
            </a:solidFill>
            <a:miter lim="800000"/>
            <a:headEnd/>
            <a:tailEnd/>
          </a:ln>
          <a:effectLst>
            <a:outerShdw blurRad="88900" dist="139700" dir="3240000" algn="ctr" rotWithShape="0">
              <a:srgbClr val="000000">
                <a:alpha val="43137"/>
              </a:srgbClr>
            </a:outerShdw>
          </a:effectLst>
        </p:spPr>
      </p:pic>
      <p:sp>
        <p:nvSpPr>
          <p:cNvPr id="18" name="TextBox 17"/>
          <p:cNvSpPr txBox="1"/>
          <p:nvPr/>
        </p:nvSpPr>
        <p:spPr>
          <a:xfrm>
            <a:off x="4191000" y="5867400"/>
            <a:ext cx="1066800" cy="276999"/>
          </a:xfrm>
          <a:prstGeom prst="rect">
            <a:avLst/>
          </a:prstGeom>
          <a:noFill/>
        </p:spPr>
        <p:txBody>
          <a:bodyPr wrap="square" rtlCol="0">
            <a:spAutoFit/>
          </a:bodyPr>
          <a:lstStyle/>
          <a:p>
            <a:r>
              <a:rPr lang="en-US" sz="1200" i="1" dirty="0" smtClean="0">
                <a:effectLst>
                  <a:outerShdw blurRad="38100" dist="38100" dir="2700000" algn="tl">
                    <a:srgbClr val="000000">
                      <a:alpha val="43137"/>
                    </a:srgbClr>
                  </a:outerShdw>
                </a:effectLst>
                <a:latin typeface="Lucida Sans" pitchFamily="34" charset="0"/>
              </a:rPr>
              <a:t>5. Dog</a:t>
            </a:r>
            <a:endParaRPr lang="en-US" sz="1200" i="1" dirty="0">
              <a:effectLst>
                <a:outerShdw blurRad="38100" dist="38100" dir="2700000" algn="tl">
                  <a:srgbClr val="000000">
                    <a:alpha val="43137"/>
                  </a:srgbClr>
                </a:outerShdw>
              </a:effectLst>
              <a:latin typeface="Lucida Sans" pitchFamily="34" charset="0"/>
            </a:endParaRPr>
          </a:p>
        </p:txBody>
      </p:sp>
      <p:pic>
        <p:nvPicPr>
          <p:cNvPr id="31746" name="Picture 2"/>
          <p:cNvPicPr>
            <a:picLocks noChangeAspect="1" noChangeArrowheads="1"/>
          </p:cNvPicPr>
          <p:nvPr/>
        </p:nvPicPr>
        <p:blipFill>
          <a:blip r:embed="rId9" cstate="print"/>
          <a:srcRect/>
          <a:stretch>
            <a:fillRect/>
          </a:stretch>
        </p:blipFill>
        <p:spPr bwMode="auto">
          <a:xfrm>
            <a:off x="6019800" y="3858158"/>
            <a:ext cx="2743200" cy="2161642"/>
          </a:xfrm>
          <a:prstGeom prst="rect">
            <a:avLst/>
          </a:prstGeom>
          <a:noFill/>
          <a:ln w="19050">
            <a:solidFill>
              <a:schemeClr val="bg1"/>
            </a:solidFill>
            <a:miter lim="800000"/>
            <a:headEnd/>
            <a:tailEnd/>
          </a:ln>
          <a:effectLst>
            <a:outerShdw blurRad="101600" dist="165100" dir="3000000" algn="ctr" rotWithShape="0">
              <a:srgbClr val="000000">
                <a:alpha val="43137"/>
              </a:srgbClr>
            </a:outerShdw>
          </a:effectLst>
        </p:spPr>
      </p:pic>
      <p:sp>
        <p:nvSpPr>
          <p:cNvPr id="19" name="TextBox 18"/>
          <p:cNvSpPr txBox="1"/>
          <p:nvPr/>
        </p:nvSpPr>
        <p:spPr>
          <a:xfrm>
            <a:off x="6781800" y="6019800"/>
            <a:ext cx="1066800" cy="276999"/>
          </a:xfrm>
          <a:prstGeom prst="rect">
            <a:avLst/>
          </a:prstGeom>
          <a:noFill/>
        </p:spPr>
        <p:txBody>
          <a:bodyPr wrap="square" rtlCol="0">
            <a:spAutoFit/>
          </a:bodyPr>
          <a:lstStyle/>
          <a:p>
            <a:r>
              <a:rPr lang="en-US" sz="1200" i="1" dirty="0" smtClean="0">
                <a:effectLst>
                  <a:outerShdw blurRad="38100" dist="38100" dir="2700000" algn="tl">
                    <a:srgbClr val="000000">
                      <a:alpha val="43137"/>
                    </a:srgbClr>
                  </a:outerShdw>
                </a:effectLst>
                <a:latin typeface="Lucida Sans" pitchFamily="34" charset="0"/>
              </a:rPr>
              <a:t>6. Bitch</a:t>
            </a:r>
            <a:endParaRPr lang="en-US" sz="1200" i="1" dirty="0">
              <a:effectLst>
                <a:outerShdw blurRad="38100" dist="38100" dir="2700000" algn="tl">
                  <a:srgbClr val="000000">
                    <a:alpha val="43137"/>
                  </a:srgbClr>
                </a:outerShdw>
              </a:effectLst>
              <a:latin typeface="Lucida Sans" pitchFamily="34" charset="0"/>
            </a:endParaRP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3</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8" name="Rectangle 7"/>
          <p:cNvSpPr/>
          <p:nvPr/>
        </p:nvSpPr>
        <p:spPr>
          <a:xfrm>
            <a:off x="838200" y="816114"/>
            <a:ext cx="2095445" cy="707886"/>
          </a:xfrm>
          <a:prstGeom prst="rect">
            <a:avLst/>
          </a:prstGeom>
          <a:effectLst>
            <a:outerShdw blurRad="12700" dist="50800" algn="ctr" rotWithShape="0">
              <a:srgbClr val="000000">
                <a:alpha val="43137"/>
              </a:srgbClr>
            </a:outerShdw>
          </a:effectLst>
        </p:spPr>
        <p:txBody>
          <a:bodyPr wrap="none">
            <a:spAutoFit/>
          </a:bodyPr>
          <a:lstStyle/>
          <a:p>
            <a:r>
              <a:rPr lang="en-US" sz="4000" b="1" i="1" u="sng" kern="0" dirty="0" smtClean="0">
                <a:solidFill>
                  <a:srgbClr val="FFCC66"/>
                </a:solidFill>
                <a:effectLst>
                  <a:outerShdw blurRad="38100" dist="38100" dir="2700000" algn="tl">
                    <a:srgbClr val="000000"/>
                  </a:outerShdw>
                </a:effectLst>
                <a:latin typeface="Lucida Sans" pitchFamily="34" charset="0"/>
                <a:ea typeface="+mj-ea"/>
                <a:cs typeface="+mj-cs"/>
              </a:rPr>
              <a:t>History</a:t>
            </a:r>
            <a:endParaRPr lang="en-US" dirty="0"/>
          </a:p>
        </p:txBody>
      </p:sp>
      <p:sp>
        <p:nvSpPr>
          <p:cNvPr id="12" name="Rectangle 11"/>
          <p:cNvSpPr/>
          <p:nvPr/>
        </p:nvSpPr>
        <p:spPr>
          <a:xfrm>
            <a:off x="152400" y="1953327"/>
            <a:ext cx="8839200" cy="4142673"/>
          </a:xfrm>
          <a:prstGeom prst="rect">
            <a:avLst/>
          </a:prstGeom>
          <a:ln w="9525">
            <a:noFill/>
          </a:ln>
          <a:effectLst/>
        </p:spPr>
        <p:txBody>
          <a:bodyPr wrap="square">
            <a:spAutoFit/>
          </a:bodyPr>
          <a:lstStyle/>
          <a:p>
            <a:pPr algn="jus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t>	</a:t>
            </a:r>
            <a:r>
              <a:rPr lang="en-GB" sz="1600" i="1" dirty="0" smtClean="0">
                <a:effectLst>
                  <a:outerShdw blurRad="38100" dist="38100" dir="2700000" algn="tl">
                    <a:srgbClr val="000000">
                      <a:alpha val="43137"/>
                    </a:srgbClr>
                  </a:outerShdw>
                </a:effectLst>
                <a:latin typeface="Lucida Sans" pitchFamily="34" charset="0"/>
              </a:rPr>
              <a:t>The origin of the Rottweiler is not a documented record.  It is believed he is descended from one of the drover dogs indigenous to ancient Rome. This drover dog has been described by various accredited sources as having been of the Mastiff-type, a dependable, rugged, willing worker, possessed of great intelligence, and a strong guarding instinct.</a:t>
            </a:r>
          </a:p>
          <a:p>
            <a:pPr algn="jus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When the Roman Legions traversed the Alps, the dogs accompanied them protecting the soldiers and driving the herds. Settling in the area of </a:t>
            </a:r>
            <a:r>
              <a:rPr lang="en-GB" sz="1600" i="1" dirty="0" err="1" smtClean="0">
                <a:effectLst>
                  <a:outerShdw blurRad="38100" dist="38100" dir="2700000" algn="tl">
                    <a:srgbClr val="000000">
                      <a:alpha val="43137"/>
                    </a:srgbClr>
                  </a:outerShdw>
                </a:effectLst>
                <a:latin typeface="Lucida Sans" pitchFamily="34" charset="0"/>
              </a:rPr>
              <a:t>Rottweil</a:t>
            </a:r>
            <a:r>
              <a:rPr lang="en-GB" sz="1600" i="1" dirty="0" smtClean="0">
                <a:effectLst>
                  <a:outerShdw blurRad="38100" dist="38100" dir="2700000" algn="tl">
                    <a:srgbClr val="000000">
                      <a:alpha val="43137"/>
                    </a:srgbClr>
                  </a:outerShdw>
                </a:effectLst>
                <a:latin typeface="Lucida Sans" pitchFamily="34" charset="0"/>
              </a:rPr>
              <a:t>, the Roman Army dogs came into contact with dogs native to the area.  </a:t>
            </a:r>
          </a:p>
          <a:p>
            <a:pPr algn="just">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The principle duties remained guarding and driving of large herds, defending their masters and their master’s property, and a cart dog. </a:t>
            </a:r>
          </a:p>
          <a:p>
            <a:pPr algn="just">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There was a concentration of these dogs in the Old German Empire City of </a:t>
            </a:r>
            <a:r>
              <a:rPr lang="en-GB" sz="1600" i="1" dirty="0" err="1" smtClean="0">
                <a:effectLst>
                  <a:outerShdw blurRad="38100" dist="38100" dir="2700000" algn="tl">
                    <a:srgbClr val="000000">
                      <a:alpha val="43137"/>
                    </a:srgbClr>
                  </a:outerShdw>
                </a:effectLst>
                <a:latin typeface="Lucida Sans" pitchFamily="34" charset="0"/>
              </a:rPr>
              <a:t>Rottweil</a:t>
            </a:r>
            <a:r>
              <a:rPr lang="en-GB" sz="1600" i="1" dirty="0" smtClean="0">
                <a:effectLst>
                  <a:outerShdw blurRad="38100" dist="38100" dir="2700000" algn="tl">
                    <a:srgbClr val="000000">
                      <a:alpha val="43137"/>
                    </a:srgbClr>
                  </a:outerShdw>
                </a:effectLst>
                <a:latin typeface="Lucida Sans" pitchFamily="34" charset="0"/>
              </a:rPr>
              <a:t>, where the dog acquired the name: ROTTWEILER, "butcher dog.“</a:t>
            </a:r>
          </a:p>
          <a:p>
            <a:pPr algn="just">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smtClean="0">
                <a:effectLst>
                  <a:outerShdw blurRad="38100" dist="38100" dir="2700000" algn="tl">
                    <a:srgbClr val="000000">
                      <a:alpha val="43137"/>
                    </a:srgbClr>
                  </a:outerShdw>
                </a:effectLst>
                <a:latin typeface="Lucida Sans" pitchFamily="34" charset="0"/>
              </a:rPr>
              <a:t>	In the 20th Century, his natural protective instinct, hardness, willingness to please, and  trainability led to his use in military and police work. </a:t>
            </a:r>
          </a:p>
          <a:p>
            <a:pPr algn="just">
              <a:lnSpc>
                <a:spcPct val="9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i="1" dirty="0">
                <a:effectLst>
                  <a:outerShdw blurRad="38100" dist="38100" dir="2700000" algn="tl">
                    <a:srgbClr val="000000">
                      <a:alpha val="43137"/>
                    </a:srgbClr>
                  </a:outerShdw>
                </a:effectLst>
                <a:latin typeface="Lucida Sans" pitchFamily="34" charset="0"/>
              </a:rPr>
              <a:t>	</a:t>
            </a:r>
            <a:r>
              <a:rPr lang="en-GB" sz="1600" i="1" dirty="0" smtClean="0">
                <a:effectLst>
                  <a:outerShdw blurRad="38100" dist="38100" dir="2700000" algn="tl">
                    <a:srgbClr val="000000">
                      <a:alpha val="43137"/>
                    </a:srgbClr>
                  </a:outerShdw>
                </a:effectLst>
                <a:latin typeface="Lucida Sans" pitchFamily="34" charset="0"/>
              </a:rPr>
              <a:t>The Rottweiler was recognized by the American Kennel Club in 1935. The first revision to the standard was made in 1979 and the second in 1990. </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dirty="0" smtClean="0">
              <a:latin typeface="Lucida Sans" pitchFamily="34" charset="0"/>
            </a:endParaRPr>
          </a:p>
        </p:txBody>
      </p:sp>
      <p:pic>
        <p:nvPicPr>
          <p:cNvPr id="15364" name="Picture 4"/>
          <p:cNvPicPr>
            <a:picLocks noChangeAspect="1" noChangeArrowheads="1"/>
          </p:cNvPicPr>
          <p:nvPr/>
        </p:nvPicPr>
        <p:blipFill>
          <a:blip r:embed="rId4" cstate="print"/>
          <a:stretch>
            <a:fillRect/>
          </a:stretch>
        </p:blipFill>
        <p:spPr bwMode="auto">
          <a:xfrm>
            <a:off x="3200400" y="457200"/>
            <a:ext cx="2743200" cy="1506163"/>
          </a:xfrm>
          <a:prstGeom prst="rect">
            <a:avLst/>
          </a:prstGeom>
          <a:noFill/>
          <a:ln>
            <a:solidFill>
              <a:schemeClr val="bg1"/>
            </a:solidFill>
          </a:ln>
          <a:effectLst>
            <a:outerShdw blurRad="63500" dist="139700" dir="354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dirty="0"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30</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2" name="Rectangle 11"/>
          <p:cNvSpPr/>
          <p:nvPr/>
        </p:nvSpPr>
        <p:spPr>
          <a:xfrm>
            <a:off x="2743200" y="381000"/>
            <a:ext cx="3886200" cy="584775"/>
          </a:xfrm>
          <a:prstGeom prst="rect">
            <a:avLst/>
          </a:prstGeom>
        </p:spPr>
        <p:txBody>
          <a:bodyPr wrap="square">
            <a:spAutoFit/>
          </a:bodyPr>
          <a:lstStyle/>
          <a:p>
            <a:endParaRPr lang="en-US" sz="3200" b="1" i="1" u="sng" kern="0" spc="-150" dirty="0" smtClean="0">
              <a:solidFill>
                <a:srgbClr val="FFCC66"/>
              </a:solidFill>
              <a:effectLst>
                <a:outerShdw blurRad="38100" dist="38100" dir="2700000" algn="tl">
                  <a:srgbClr val="000000"/>
                </a:outerShdw>
              </a:effectLst>
              <a:latin typeface="Lucida Sans" pitchFamily="34" charset="0"/>
            </a:endParaRPr>
          </a:p>
        </p:txBody>
      </p:sp>
      <p:sp>
        <p:nvSpPr>
          <p:cNvPr id="13" name="Rectangle 12"/>
          <p:cNvSpPr/>
          <p:nvPr/>
        </p:nvSpPr>
        <p:spPr>
          <a:xfrm>
            <a:off x="381000" y="1676400"/>
            <a:ext cx="8534400" cy="3791807"/>
          </a:xfrm>
          <a:prstGeom prst="rect">
            <a:avLst/>
          </a:prstGeom>
          <a:effectLst/>
        </p:spPr>
        <p:txBody>
          <a:bodyPr wrap="square">
            <a:spAutoFit/>
          </a:bodyPr>
          <a:lstStyle/>
          <a:p>
            <a:pPr>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400" i="1" dirty="0" smtClean="0">
                <a:effectLst>
                  <a:outerShdw blurRad="38100" dist="38100" dir="2700000" algn="tl">
                    <a:srgbClr val="000000">
                      <a:alpha val="43137"/>
                    </a:srgbClr>
                  </a:outerShdw>
                </a:effectLst>
                <a:latin typeface="Lucida Sans" pitchFamily="34" charset="0"/>
              </a:rPr>
              <a:t>Dear Judges Education  attendees,</a:t>
            </a:r>
          </a:p>
          <a:p>
            <a:pPr algn="just">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400" i="1" dirty="0" smtClean="0">
                <a:effectLst>
                  <a:outerShdw blurRad="38100" dist="38100" dir="2700000" algn="tl">
                    <a:srgbClr val="000000">
                      <a:alpha val="43137"/>
                    </a:srgbClr>
                  </a:outerShdw>
                </a:effectLst>
                <a:latin typeface="Lucida Sans" pitchFamily="34" charset="0"/>
              </a:rPr>
              <a:t>	The American Rottweiler Club board of directors, Judges Education committee and presenters appreciate your interest in the Rottweiler. The purpose of our presentation is to enhance your understanding of the Rottweiler standard and to provide you with keen insights that will assist in your decision making while adjudicating our breed.</a:t>
            </a:r>
          </a:p>
          <a:p>
            <a:pPr algn="just">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400" i="1" dirty="0">
                <a:effectLst>
                  <a:outerShdw blurRad="38100" dist="38100" dir="2700000" algn="tl">
                    <a:srgbClr val="000000">
                      <a:alpha val="43137"/>
                    </a:srgbClr>
                  </a:outerShdw>
                </a:effectLst>
                <a:latin typeface="Lucida Sans" pitchFamily="34" charset="0"/>
              </a:rPr>
              <a:t>	</a:t>
            </a:r>
            <a:r>
              <a:rPr lang="en-US" sz="2400" i="1" dirty="0" smtClean="0">
                <a:effectLst>
                  <a:outerShdw blurRad="38100" dist="38100" dir="2700000" algn="tl">
                    <a:srgbClr val="000000">
                      <a:alpha val="43137"/>
                    </a:srgbClr>
                  </a:outerShdw>
                </a:effectLst>
                <a:latin typeface="Lucida Sans" pitchFamily="34" charset="0"/>
              </a:rPr>
              <a:t>We now proceed to the practical hands on examples of Dogs and Bitches. If there are questions or topics yet unanswered, please ask so we may provide you with clarity.</a:t>
            </a:r>
            <a:endParaRPr lang="en-US" sz="2400" i="1" dirty="0">
              <a:effectLst>
                <a:outerShdw blurRad="38100" dist="38100" dir="2700000" algn="tl">
                  <a:srgbClr val="000000">
                    <a:alpha val="43137"/>
                  </a:srgbClr>
                </a:outerShdw>
              </a:effectLst>
              <a:latin typeface="Lucida Sans" pitchFamily="34" charset="0"/>
            </a:endParaRPr>
          </a:p>
        </p:txBody>
      </p:sp>
      <p:sp>
        <p:nvSpPr>
          <p:cNvPr id="7" name="Rectangle 6"/>
          <p:cNvSpPr/>
          <p:nvPr/>
        </p:nvSpPr>
        <p:spPr>
          <a:xfrm>
            <a:off x="3411187" y="673387"/>
            <a:ext cx="2819400" cy="584775"/>
          </a:xfrm>
          <a:prstGeom prst="rect">
            <a:avLst/>
          </a:prstGeom>
        </p:spPr>
        <p:txBody>
          <a:bodyPr wrap="square">
            <a:spAutoFit/>
          </a:bodyPr>
          <a:lstStyle/>
          <a:p>
            <a:r>
              <a:rPr lang="en-US" sz="3200" b="1" i="1" u="sng" kern="0" spc="-150" dirty="0" smtClean="0">
                <a:solidFill>
                  <a:srgbClr val="FFCC66"/>
                </a:solidFill>
                <a:effectLst>
                  <a:outerShdw blurRad="38100" dist="38100" dir="2700000" algn="tl">
                    <a:srgbClr val="000000"/>
                  </a:outerShdw>
                </a:effectLst>
                <a:latin typeface="Lucida Sans" pitchFamily="34" charset="0"/>
              </a:rPr>
              <a:t>The End</a:t>
            </a:r>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4</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5" name="Rectangle 4"/>
          <p:cNvSpPr/>
          <p:nvPr/>
        </p:nvSpPr>
        <p:spPr>
          <a:xfrm>
            <a:off x="1574526" y="228600"/>
            <a:ext cx="5740674" cy="1046440"/>
          </a:xfrm>
          <a:prstGeom prst="rect">
            <a:avLst/>
          </a:prstGeom>
        </p:spPr>
        <p:txBody>
          <a:bodyPr wrap="none">
            <a:spAutoFit/>
          </a:bodyPr>
          <a:lstStyle/>
          <a:p>
            <a:r>
              <a:rPr lang="en-US" sz="44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General Appearance</a:t>
            </a:r>
          </a:p>
          <a:p>
            <a:endParaRPr lang="en-US" dirty="0"/>
          </a:p>
        </p:txBody>
      </p:sp>
      <p:sp>
        <p:nvSpPr>
          <p:cNvPr id="7" name="TextBox 6"/>
          <p:cNvSpPr txBox="1"/>
          <p:nvPr/>
        </p:nvSpPr>
        <p:spPr>
          <a:xfrm>
            <a:off x="228600" y="1066801"/>
            <a:ext cx="3733800" cy="5293757"/>
          </a:xfrm>
          <a:prstGeom prst="rect">
            <a:avLst/>
          </a:prstGeom>
          <a:noFill/>
          <a:effectLst/>
        </p:spPr>
        <p:txBody>
          <a:bodyPr wrap="square" rtlCol="0">
            <a:spAutoFit/>
          </a:bodyPr>
          <a:lstStyle/>
          <a:p>
            <a:pPr algn="just"/>
            <a:r>
              <a:rPr lang="en-US" dirty="0" smtClean="0">
                <a:latin typeface="Lucida Sans" pitchFamily="34" charset="0"/>
              </a:rPr>
              <a:t>	</a:t>
            </a:r>
            <a:r>
              <a:rPr lang="en-US" sz="2000" i="1" dirty="0" smtClean="0">
                <a:effectLst>
                  <a:outerShdw blurRad="38100" dist="38100" dir="2700000" algn="tl">
                    <a:srgbClr val="000000">
                      <a:alpha val="43137"/>
                    </a:srgbClr>
                  </a:outerShdw>
                </a:effectLst>
                <a:latin typeface="Lucida Sans" pitchFamily="34" charset="0"/>
              </a:rPr>
              <a:t>The ideal Rottweiler is a medium large, robust and powerful dog, black with clearly defined rust markings. His compact and substantial build denotes great strength, agility and endurance. Dogs are characteristically more massive throughout with larger frame and heavier bone than bitches. Bitches are distinctly feminine, but </a:t>
            </a:r>
            <a:r>
              <a:rPr lang="en-US" sz="2000" i="1" u="sng" dirty="0" smtClean="0">
                <a:effectLst>
                  <a:outerShdw blurRad="38100" dist="38100" dir="2700000" algn="tl">
                    <a:srgbClr val="000000">
                      <a:alpha val="43137"/>
                    </a:srgbClr>
                  </a:outerShdw>
                </a:effectLst>
                <a:latin typeface="Lucida Sans" pitchFamily="34" charset="0"/>
              </a:rPr>
              <a:t>without weakness of substance or structure.</a:t>
            </a:r>
          </a:p>
          <a:p>
            <a:pPr algn="just"/>
            <a:r>
              <a:rPr lang="en-US" sz="2000" i="1" dirty="0" smtClean="0">
                <a:effectLst>
                  <a:outerShdw blurRad="38100" dist="38100" dir="2700000" algn="tl">
                    <a:srgbClr val="000000">
                      <a:alpha val="43137"/>
                    </a:srgbClr>
                  </a:outerShdw>
                </a:effectLst>
                <a:latin typeface="Lucida Sans" pitchFamily="34" charset="0"/>
              </a:rPr>
              <a:t> </a:t>
            </a:r>
          </a:p>
          <a:p>
            <a:endParaRPr lang="en-US" dirty="0"/>
          </a:p>
        </p:txBody>
      </p:sp>
      <p:pic>
        <p:nvPicPr>
          <p:cNvPr id="8" name="Picture 2"/>
          <p:cNvPicPr>
            <a:picLocks noChangeAspect="1" noChangeArrowheads="1"/>
          </p:cNvPicPr>
          <p:nvPr/>
        </p:nvPicPr>
        <p:blipFill>
          <a:blip r:embed="rId4" cstate="print"/>
          <a:srcRect/>
          <a:stretch>
            <a:fillRect/>
          </a:stretch>
        </p:blipFill>
        <p:spPr bwMode="auto">
          <a:xfrm>
            <a:off x="4191000" y="1524000"/>
            <a:ext cx="4648200" cy="3754101"/>
          </a:xfrm>
          <a:prstGeom prst="rect">
            <a:avLst/>
          </a:prstGeom>
          <a:noFill/>
          <a:ln w="19050">
            <a:solidFill>
              <a:schemeClr val="bg1"/>
            </a:solidFill>
            <a:miter lim="800000"/>
            <a:headEnd/>
            <a:tailEnd/>
          </a:ln>
          <a:effectLst>
            <a:outerShdw blurRad="152400" dist="190500" dir="252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5</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5" name="Rectangle 4"/>
          <p:cNvSpPr/>
          <p:nvPr/>
        </p:nvSpPr>
        <p:spPr>
          <a:xfrm>
            <a:off x="1236964" y="457200"/>
            <a:ext cx="7127272" cy="984885"/>
          </a:xfrm>
          <a:prstGeom prst="rect">
            <a:avLst/>
          </a:prstGeom>
        </p:spPr>
        <p:txBody>
          <a:bodyPr wrap="none">
            <a:spAutoFit/>
          </a:bodyPr>
          <a:lstStyle/>
          <a:p>
            <a:r>
              <a:rPr lang="en-US" sz="40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Size - Proportion - Substance</a:t>
            </a:r>
          </a:p>
          <a:p>
            <a:endParaRPr lang="en-US" dirty="0"/>
          </a:p>
        </p:txBody>
      </p:sp>
      <p:pic>
        <p:nvPicPr>
          <p:cNvPr id="15362" name="Picture 2"/>
          <p:cNvPicPr>
            <a:picLocks noChangeAspect="1" noChangeArrowheads="1"/>
          </p:cNvPicPr>
          <p:nvPr/>
        </p:nvPicPr>
        <p:blipFill>
          <a:blip r:embed="rId4" cstate="print">
            <a:lum bright="11000" contrast="-13000"/>
          </a:blip>
          <a:srcRect/>
          <a:stretch>
            <a:fillRect/>
          </a:stretch>
        </p:blipFill>
        <p:spPr bwMode="auto">
          <a:xfrm flipH="1">
            <a:off x="615538" y="1439116"/>
            <a:ext cx="3460750" cy="2726373"/>
          </a:xfrm>
          <a:prstGeom prst="rect">
            <a:avLst/>
          </a:prstGeom>
          <a:noFill/>
          <a:ln w="9525">
            <a:solidFill>
              <a:schemeClr val="bg1"/>
            </a:solidFill>
            <a:miter lim="800000"/>
            <a:headEnd/>
            <a:tailEnd/>
          </a:ln>
          <a:effectLst>
            <a:outerShdw blurRad="88900" dist="165100" dir="2520000" algn="ctr" rotWithShape="0">
              <a:srgbClr val="000000">
                <a:alpha val="43137"/>
              </a:srgbClr>
            </a:outerShdw>
          </a:effectLst>
        </p:spPr>
      </p:pic>
      <p:sp>
        <p:nvSpPr>
          <p:cNvPr id="12" name="Rectangle 11"/>
          <p:cNvSpPr/>
          <p:nvPr/>
        </p:nvSpPr>
        <p:spPr>
          <a:xfrm>
            <a:off x="304800" y="5282493"/>
            <a:ext cx="8634501" cy="830997"/>
          </a:xfrm>
          <a:prstGeom prst="rect">
            <a:avLst/>
          </a:prstGeom>
          <a:effectLst/>
        </p:spPr>
        <p:txBody>
          <a:bodyPr wrap="square">
            <a:spAutoFit/>
          </a:bodyPr>
          <a:lstStyle/>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u="sng" dirty="0" smtClean="0">
                <a:effectLst>
                  <a:outerShdw blurRad="38100" dist="38100" dir="2700000" algn="tl">
                    <a:srgbClr val="000000">
                      <a:alpha val="43137"/>
                    </a:srgbClr>
                  </a:outerShdw>
                </a:effectLst>
                <a:latin typeface="Lucida Sans" pitchFamily="34" charset="0"/>
              </a:rPr>
              <a:t>Preferred size is midrange of each sex </a:t>
            </a:r>
          </a:p>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u="sng" dirty="0" smtClean="0">
                <a:effectLst>
                  <a:outerShdw blurRad="38100" dist="38100" dir="2700000" algn="tl">
                    <a:srgbClr val="000000">
                      <a:alpha val="43137"/>
                    </a:srgbClr>
                  </a:outerShdw>
                </a:effectLst>
                <a:latin typeface="Lucida Sans" pitchFamily="34" charset="0"/>
              </a:rPr>
              <a:t>Correct proportion is of primary </a:t>
            </a:r>
            <a:r>
              <a:rPr lang="en-GB" sz="1400" u="sng" dirty="0" smtClean="0">
                <a:effectLst>
                  <a:outerShdw blurRad="38100" dist="38100" dir="2700000" algn="tl">
                    <a:srgbClr val="000000">
                      <a:alpha val="43137"/>
                    </a:srgbClr>
                  </a:outerShdw>
                </a:effectLst>
                <a:latin typeface="Lucida Sans" pitchFamily="34" charset="0"/>
              </a:rPr>
              <a:t>importance</a:t>
            </a:r>
            <a:r>
              <a:rPr lang="en-GB" sz="1600" u="sng" dirty="0" smtClean="0">
                <a:effectLst>
                  <a:outerShdw blurRad="38100" dist="38100" dir="2700000" algn="tl">
                    <a:srgbClr val="000000">
                      <a:alpha val="43137"/>
                    </a:srgbClr>
                  </a:outerShdw>
                </a:effectLst>
                <a:latin typeface="Lucida Sans" pitchFamily="34" charset="0"/>
              </a:rPr>
              <a:t>, as long as size is</a:t>
            </a:r>
          </a:p>
          <a:p>
            <a:pPr algn="ct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u="sng" dirty="0" smtClean="0">
                <a:effectLst>
                  <a:outerShdw blurRad="38100" dist="38100" dir="2700000" algn="tl">
                    <a:srgbClr val="000000">
                      <a:alpha val="43137"/>
                    </a:srgbClr>
                  </a:outerShdw>
                </a:effectLst>
                <a:latin typeface="Lucida Sans" pitchFamily="34" charset="0"/>
              </a:rPr>
              <a:t>within the standard’s range.</a:t>
            </a:r>
            <a:r>
              <a:rPr lang="en-GB" sz="1600" dirty="0" smtClean="0">
                <a:effectLst>
                  <a:outerShdw blurRad="38100" dist="38100" dir="2700000" algn="tl">
                    <a:srgbClr val="000000">
                      <a:alpha val="43137"/>
                    </a:srgbClr>
                  </a:outerShdw>
                </a:effectLst>
                <a:latin typeface="Lucida Sans" pitchFamily="34" charset="0"/>
              </a:rPr>
              <a:t> </a:t>
            </a:r>
          </a:p>
        </p:txBody>
      </p:sp>
      <p:sp>
        <p:nvSpPr>
          <p:cNvPr id="14" name="Rectangle 5"/>
          <p:cNvSpPr>
            <a:spLocks noChangeArrowheads="1"/>
          </p:cNvSpPr>
          <p:nvPr/>
        </p:nvSpPr>
        <p:spPr bwMode="auto">
          <a:xfrm>
            <a:off x="162296" y="4203094"/>
            <a:ext cx="4267200" cy="1079399"/>
          </a:xfrm>
          <a:prstGeom prst="rect">
            <a:avLst/>
          </a:prstGeom>
          <a:noFill/>
          <a:ln w="9525">
            <a:noFill/>
            <a:round/>
            <a:headEnd/>
            <a:tailEnd/>
          </a:ln>
          <a:effectLst/>
        </p:spPr>
        <p:txBody>
          <a:bodyPr wrap="square" lIns="90000" tIns="46800" rIns="90000" bIns="46800">
            <a:spAutoFit/>
          </a:bodyPr>
          <a:lstStyle/>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smtClean="0">
                <a:solidFill>
                  <a:srgbClr val="FFFFFF"/>
                </a:solidFill>
                <a:effectLst>
                  <a:outerShdw blurRad="38100" dist="38100" dir="2700000" algn="tl">
                    <a:srgbClr val="000000">
                      <a:alpha val="43137"/>
                    </a:srgbClr>
                  </a:outerShdw>
                </a:effectLst>
                <a:latin typeface="Lucida Sans" pitchFamily="34" charset="0"/>
              </a:rPr>
              <a:t>Dogs are characteristically more massive throughout with larger frames and heavier bone with height range of 24 to 27 inches</a:t>
            </a:r>
            <a:endParaRPr lang="en-GB" sz="1600" i="1" dirty="0">
              <a:solidFill>
                <a:srgbClr val="FFFFFF"/>
              </a:solidFill>
              <a:effectLst>
                <a:outerShdw blurRad="38100" dist="38100" dir="2700000" algn="tl">
                  <a:srgbClr val="000000">
                    <a:alpha val="43137"/>
                  </a:srgbClr>
                </a:outerShdw>
              </a:effectLst>
              <a:latin typeface="Lucida Sans" pitchFamily="34" charset="0"/>
            </a:endParaRPr>
          </a:p>
        </p:txBody>
      </p:sp>
      <p:sp>
        <p:nvSpPr>
          <p:cNvPr id="15" name="Rectangle 5"/>
          <p:cNvSpPr>
            <a:spLocks noChangeArrowheads="1"/>
          </p:cNvSpPr>
          <p:nvPr/>
        </p:nvSpPr>
        <p:spPr bwMode="auto">
          <a:xfrm>
            <a:off x="4748302" y="4203094"/>
            <a:ext cx="4191000" cy="1079399"/>
          </a:xfrm>
          <a:prstGeom prst="rect">
            <a:avLst/>
          </a:prstGeom>
          <a:noFill/>
          <a:ln w="9525">
            <a:noFill/>
            <a:round/>
            <a:headEnd/>
            <a:tailEnd/>
          </a:ln>
          <a:effectLst/>
        </p:spPr>
        <p:txBody>
          <a:bodyPr wrap="square" lIns="90000" tIns="46800" rIns="90000" bIns="46800">
            <a:spAutoFit/>
          </a:bodyPr>
          <a:lstStyle/>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smtClean="0">
                <a:solidFill>
                  <a:srgbClr val="FFFFFF"/>
                </a:solidFill>
                <a:effectLst>
                  <a:outerShdw blurRad="38100" dist="38100" dir="2700000" algn="tl">
                    <a:srgbClr val="000000">
                      <a:alpha val="43137"/>
                    </a:srgbClr>
                  </a:outerShdw>
                </a:effectLst>
                <a:latin typeface="Lucida Sans" pitchFamily="34" charset="0"/>
              </a:rPr>
              <a:t>Bitches are distinctly feminine, but without weakness of substance or structure with height range of</a:t>
            </a:r>
          </a:p>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smtClean="0">
                <a:solidFill>
                  <a:srgbClr val="FFFFFF"/>
                </a:solidFill>
                <a:effectLst>
                  <a:outerShdw blurRad="38100" dist="38100" dir="2700000" algn="tl">
                    <a:srgbClr val="000000">
                      <a:alpha val="43137"/>
                    </a:srgbClr>
                  </a:outerShdw>
                </a:effectLst>
                <a:latin typeface="Lucida Sans" pitchFamily="34" charset="0"/>
              </a:rPr>
              <a:t>22 to 25 inches</a:t>
            </a:r>
          </a:p>
        </p:txBody>
      </p:sp>
      <p:pic>
        <p:nvPicPr>
          <p:cNvPr id="32770" name="Picture 2"/>
          <p:cNvPicPr>
            <a:picLocks noChangeAspect="1" noChangeArrowheads="1"/>
          </p:cNvPicPr>
          <p:nvPr/>
        </p:nvPicPr>
        <p:blipFill>
          <a:blip r:embed="rId5" cstate="print"/>
          <a:srcRect/>
          <a:stretch>
            <a:fillRect/>
          </a:stretch>
        </p:blipFill>
        <p:spPr bwMode="auto">
          <a:xfrm>
            <a:off x="5181600" y="1498540"/>
            <a:ext cx="3352800" cy="2699606"/>
          </a:xfrm>
          <a:prstGeom prst="rect">
            <a:avLst/>
          </a:prstGeom>
          <a:noFill/>
          <a:ln w="19050">
            <a:solidFill>
              <a:schemeClr val="bg1"/>
            </a:solidFill>
            <a:miter lim="800000"/>
            <a:headEnd/>
            <a:tailEnd/>
          </a:ln>
          <a:effectLst>
            <a:outerShdw blurRad="88900" dist="152400" dir="264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6</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3962399" y="1600200"/>
            <a:ext cx="4945063" cy="3997325"/>
          </a:xfrm>
          <a:prstGeom prst="rect">
            <a:avLst/>
          </a:prstGeom>
          <a:noFill/>
          <a:ln w="9525">
            <a:solidFill>
              <a:schemeClr val="bg1"/>
            </a:solidFill>
            <a:round/>
            <a:headEnd/>
            <a:tailEnd/>
          </a:ln>
          <a:effectLst>
            <a:outerShdw blurRad="190500" dist="241300" dir="2700000" algn="tl" rotWithShape="0">
              <a:prstClr val="black">
                <a:alpha val="40000"/>
              </a:prstClr>
            </a:outerShdw>
          </a:effectLst>
          <a:scene3d>
            <a:camera prst="orthographicFront"/>
            <a:lightRig rig="threePt" dir="t"/>
          </a:scene3d>
          <a:sp3d>
            <a:bevelT/>
          </a:sp3d>
        </p:spPr>
      </p:pic>
      <p:sp>
        <p:nvSpPr>
          <p:cNvPr id="16" name="Rectangle 15"/>
          <p:cNvSpPr/>
          <p:nvPr/>
        </p:nvSpPr>
        <p:spPr>
          <a:xfrm>
            <a:off x="228600" y="1295400"/>
            <a:ext cx="3505200" cy="5262979"/>
          </a:xfrm>
          <a:prstGeom prst="rect">
            <a:avLst/>
          </a:prstGeom>
          <a:effectLst/>
        </p:spPr>
        <p:txBody>
          <a:bodyPr wrap="square">
            <a:spAutoFit/>
          </a:bodyPr>
          <a:lstStyle/>
          <a:p>
            <a:pPr algn="just">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dirty="0" smtClean="0">
                <a:effectLst>
                  <a:outerShdw blurRad="38100" dist="38100" dir="2700000" algn="tl">
                    <a:srgbClr val="000000">
                      <a:alpha val="43137"/>
                    </a:srgbClr>
                  </a:outerShdw>
                </a:effectLst>
                <a:latin typeface="Lucida Sans" pitchFamily="34" charset="0"/>
              </a:rPr>
              <a:t>	</a:t>
            </a:r>
            <a:r>
              <a:rPr lang="en-US" dirty="0">
                <a:effectLst>
                  <a:outerShdw blurRad="38100" dist="38100" dir="2700000" algn="tl">
                    <a:srgbClr val="000000">
                      <a:alpha val="43137"/>
                    </a:srgbClr>
                  </a:outerShdw>
                </a:effectLst>
                <a:latin typeface="Lucida Sans" pitchFamily="34" charset="0"/>
              </a:rPr>
              <a:t>The length of body, from </a:t>
            </a:r>
            <a:r>
              <a:rPr lang="en-US" dirty="0" err="1">
                <a:effectLst>
                  <a:outerShdw blurRad="38100" dist="38100" dir="2700000" algn="tl">
                    <a:srgbClr val="000000">
                      <a:alpha val="43137"/>
                    </a:srgbClr>
                  </a:outerShdw>
                </a:effectLst>
                <a:latin typeface="Lucida Sans" pitchFamily="34" charset="0"/>
              </a:rPr>
              <a:t>prosternum</a:t>
            </a:r>
            <a:r>
              <a:rPr lang="en-US" dirty="0">
                <a:effectLst>
                  <a:outerShdw blurRad="38100" dist="38100" dir="2700000" algn="tl">
                    <a:srgbClr val="000000">
                      <a:alpha val="43137"/>
                    </a:srgbClr>
                  </a:outerShdw>
                </a:effectLst>
                <a:latin typeface="Lucida Sans" pitchFamily="34" charset="0"/>
              </a:rPr>
              <a:t> to the rear most projection of the rump, is slightly longer than the height of the dog at the withers, the most desirable proportion of the height to length being 9 to 10. </a:t>
            </a:r>
            <a:endParaRPr lang="en-US" dirty="0" smtClean="0">
              <a:effectLst>
                <a:outerShdw blurRad="38100" dist="38100" dir="2700000" algn="tl">
                  <a:srgbClr val="000000">
                    <a:alpha val="43137"/>
                  </a:srgbClr>
                </a:outerShdw>
              </a:effectLst>
              <a:latin typeface="Lucida Sans" pitchFamily="34" charset="0"/>
            </a:endParaRPr>
          </a:p>
          <a:p>
            <a:pPr algn="just">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dirty="0">
                <a:effectLst>
                  <a:outerShdw blurRad="38100" dist="38100" dir="2700000" algn="tl">
                    <a:srgbClr val="000000">
                      <a:alpha val="43137"/>
                    </a:srgbClr>
                  </a:outerShdw>
                </a:effectLst>
                <a:latin typeface="Lucida Sans" pitchFamily="34" charset="0"/>
              </a:rPr>
              <a:t>	</a:t>
            </a:r>
            <a:r>
              <a:rPr lang="en-US" dirty="0" smtClean="0">
                <a:effectLst>
                  <a:outerShdw blurRad="38100" dist="38100" dir="2700000" algn="tl">
                    <a:srgbClr val="000000">
                      <a:alpha val="43137"/>
                    </a:srgbClr>
                  </a:outerShdw>
                </a:effectLst>
                <a:latin typeface="Lucida Sans" pitchFamily="34" charset="0"/>
              </a:rPr>
              <a:t>The </a:t>
            </a:r>
            <a:r>
              <a:rPr lang="en-US" dirty="0">
                <a:effectLst>
                  <a:outerShdw blurRad="38100" dist="38100" dir="2700000" algn="tl">
                    <a:srgbClr val="000000">
                      <a:alpha val="43137"/>
                    </a:srgbClr>
                  </a:outerShdw>
                </a:effectLst>
                <a:latin typeface="Lucida Sans" pitchFamily="34" charset="0"/>
              </a:rPr>
              <a:t>Rottweiler is neither coarse nor shelly. Depth of chest is approximately fifty percent (50%) of the height of the dog. His bone and muscle mass must be sufficient to balance his frame, giving a compact and very powerful appearance.</a:t>
            </a:r>
          </a:p>
          <a:p>
            <a:pPr algn="just">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i="1" spc="-150" dirty="0" smtClean="0">
              <a:effectLst>
                <a:outerShdw blurRad="38100" dist="38100" dir="2700000" algn="tl">
                  <a:srgbClr val="000000">
                    <a:alpha val="43137"/>
                  </a:srgbClr>
                </a:outerShdw>
              </a:effectLst>
              <a:latin typeface="Lucida Sans" pitchFamily="34" charset="0"/>
            </a:endParaRPr>
          </a:p>
        </p:txBody>
      </p:sp>
      <p:sp>
        <p:nvSpPr>
          <p:cNvPr id="17" name="Rectangle 16"/>
          <p:cNvSpPr/>
          <p:nvPr/>
        </p:nvSpPr>
        <p:spPr>
          <a:xfrm>
            <a:off x="1240357" y="381000"/>
            <a:ext cx="6151043" cy="1046440"/>
          </a:xfrm>
          <a:prstGeom prst="rect">
            <a:avLst/>
          </a:prstGeom>
        </p:spPr>
        <p:txBody>
          <a:bodyPr wrap="none">
            <a:spAutoFit/>
          </a:bodyPr>
          <a:lstStyle/>
          <a:p>
            <a:r>
              <a:rPr lang="en-US" sz="44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Size - Proportion cont</a:t>
            </a:r>
            <a:r>
              <a:rPr lang="en-US" sz="40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a:t>
            </a:r>
          </a:p>
          <a:p>
            <a:endParaRPr lang="en-US" dirty="0"/>
          </a:p>
        </p:txBody>
      </p:sp>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7</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8" name="Rectangle 7"/>
          <p:cNvSpPr/>
          <p:nvPr/>
        </p:nvSpPr>
        <p:spPr>
          <a:xfrm>
            <a:off x="2743200" y="152400"/>
            <a:ext cx="3373039" cy="1107996"/>
          </a:xfrm>
          <a:prstGeom prst="rect">
            <a:avLst/>
          </a:prstGeom>
        </p:spPr>
        <p:txBody>
          <a:bodyPr wrap="none">
            <a:spAutoFit/>
          </a:bodyPr>
          <a:lstStyle/>
          <a:p>
            <a:r>
              <a:rPr lang="en-US" sz="48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Head Type</a:t>
            </a:r>
          </a:p>
          <a:p>
            <a:endParaRPr lang="en-US" dirty="0"/>
          </a:p>
        </p:txBody>
      </p:sp>
      <p:pic>
        <p:nvPicPr>
          <p:cNvPr id="15363" name="Picture 3"/>
          <p:cNvPicPr>
            <a:picLocks noChangeAspect="1" noChangeArrowheads="1"/>
          </p:cNvPicPr>
          <p:nvPr/>
        </p:nvPicPr>
        <p:blipFill>
          <a:blip r:embed="rId4" cstate="print"/>
          <a:srcRect/>
          <a:stretch>
            <a:fillRect/>
          </a:stretch>
        </p:blipFill>
        <p:spPr bwMode="auto">
          <a:xfrm flipH="1">
            <a:off x="6322126" y="1027410"/>
            <a:ext cx="2209800" cy="2390476"/>
          </a:xfrm>
          <a:prstGeom prst="rect">
            <a:avLst/>
          </a:prstGeom>
          <a:noFill/>
          <a:ln w="19050">
            <a:solidFill>
              <a:schemeClr val="bg1"/>
            </a:solidFill>
            <a:miter lim="800000"/>
            <a:headEnd/>
            <a:tailEnd/>
          </a:ln>
          <a:effectLst>
            <a:outerShdw blurRad="165100" dist="228600" dir="6540000" algn="ctr" rotWithShape="0">
              <a:srgbClr val="000000">
                <a:alpha val="43137"/>
              </a:srgbClr>
            </a:outerShdw>
          </a:effectLst>
        </p:spPr>
      </p:pic>
      <p:sp>
        <p:nvSpPr>
          <p:cNvPr id="12" name="Rectangle 11"/>
          <p:cNvSpPr/>
          <p:nvPr/>
        </p:nvSpPr>
        <p:spPr>
          <a:xfrm>
            <a:off x="248839" y="1050382"/>
            <a:ext cx="5867400" cy="5129609"/>
          </a:xfrm>
          <a:prstGeom prst="rect">
            <a:avLst/>
          </a:prstGeom>
          <a:effectLst/>
        </p:spPr>
        <p:txBody>
          <a:bodyPr wrap="square">
            <a:spAutoFit/>
          </a:bodyPr>
          <a:lstStyle/>
          <a:p>
            <a:pPr indent="-338138" algn="just">
              <a:lnSpc>
                <a:spcPts val="2000"/>
              </a:lnSpc>
              <a:spcBef>
                <a:spcPts val="600"/>
              </a:spcBef>
              <a:buClr>
                <a:srgbClr val="E3E3FF"/>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400" b="1" i="1" u="sng" dirty="0" smtClean="0">
                <a:solidFill>
                  <a:srgbClr val="FFFFFF"/>
                </a:solidFill>
                <a:latin typeface="Lucida Sans" pitchFamily="34" charset="0"/>
              </a:rPr>
              <a:t>Head</a:t>
            </a:r>
            <a:r>
              <a:rPr lang="en-GB" sz="1400" b="1" i="1" dirty="0" smtClean="0">
                <a:solidFill>
                  <a:srgbClr val="FFFFFF"/>
                </a:solidFill>
                <a:latin typeface="Lucida Sans" pitchFamily="34" charset="0"/>
              </a:rPr>
              <a:t>  - </a:t>
            </a:r>
            <a:r>
              <a:rPr lang="en-GB" sz="1400" b="1" i="1" dirty="0" smtClean="0">
                <a:solidFill>
                  <a:srgbClr val="FFFFFF"/>
                </a:solidFill>
                <a:effectLst>
                  <a:outerShdw blurRad="50800" dist="38100" dir="2700000" algn="tl" rotWithShape="0">
                    <a:prstClr val="black">
                      <a:alpha val="40000"/>
                    </a:prstClr>
                  </a:outerShdw>
                </a:effectLst>
                <a:latin typeface="Lucida Sans" pitchFamily="34" charset="0"/>
              </a:rPr>
              <a:t> </a:t>
            </a:r>
            <a:r>
              <a:rPr lang="en-GB" sz="1400" i="1" dirty="0" smtClean="0">
                <a:solidFill>
                  <a:srgbClr val="FFFFFF"/>
                </a:solidFill>
                <a:effectLst>
                  <a:outerShdw blurRad="38100" dist="38100" dir="2700000" algn="tl">
                    <a:srgbClr val="000000">
                      <a:alpha val="43137"/>
                    </a:srgbClr>
                  </a:outerShdw>
                </a:effectLst>
                <a:latin typeface="Lucida Sans" pitchFamily="34" charset="0"/>
              </a:rPr>
              <a:t>Medium length, broad between the ears; forehead line in profile moderately arched; </a:t>
            </a:r>
            <a:r>
              <a:rPr lang="en-GB" sz="1400" i="1" dirty="0" err="1" smtClean="0">
                <a:solidFill>
                  <a:srgbClr val="FFFFFF"/>
                </a:solidFill>
                <a:effectLst>
                  <a:outerShdw blurRad="38100" dist="38100" dir="2700000" algn="tl">
                    <a:srgbClr val="000000">
                      <a:alpha val="43137"/>
                    </a:srgbClr>
                  </a:outerShdw>
                </a:effectLst>
                <a:latin typeface="Lucida Sans" pitchFamily="34" charset="0"/>
              </a:rPr>
              <a:t>zygomatic</a:t>
            </a:r>
            <a:r>
              <a:rPr lang="en-GB" sz="1400" i="1" dirty="0" smtClean="0">
                <a:solidFill>
                  <a:srgbClr val="FFFFFF"/>
                </a:solidFill>
                <a:effectLst>
                  <a:outerShdw blurRad="38100" dist="38100" dir="2700000" algn="tl">
                    <a:srgbClr val="000000">
                      <a:alpha val="43137"/>
                    </a:srgbClr>
                  </a:outerShdw>
                </a:effectLst>
                <a:latin typeface="Lucida Sans" pitchFamily="34" charset="0"/>
              </a:rPr>
              <a:t> arch and stop well developed  with strong broad upper and lower jaws. Desired ratio of back skull to muzzle is 3 to 2. Forehead is preferred dry, some wrinkling may occur when dog is alert. </a:t>
            </a:r>
          </a:p>
          <a:p>
            <a:pPr algn="just">
              <a:lnSpc>
                <a:spcPts val="2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1" i="1" u="sng" dirty="0" smtClean="0">
                <a:effectLst>
                  <a:outerShdw blurRad="38100" dist="38100" dir="2700000" algn="tl">
                    <a:srgbClr val="000000">
                      <a:alpha val="43137"/>
                    </a:srgbClr>
                  </a:outerShdw>
                </a:effectLst>
                <a:latin typeface="Lucida Sans" pitchFamily="34" charset="0"/>
              </a:rPr>
              <a:t>Expression </a:t>
            </a:r>
            <a:r>
              <a:rPr lang="en-GB" sz="1400" i="1" dirty="0" smtClean="0">
                <a:effectLst>
                  <a:outerShdw blurRad="38100" dist="38100" dir="2700000" algn="tl">
                    <a:srgbClr val="000000">
                      <a:alpha val="43137"/>
                    </a:srgbClr>
                  </a:outerShdw>
                </a:effectLst>
                <a:latin typeface="Lucida Sans" pitchFamily="34" charset="0"/>
              </a:rPr>
              <a:t> - noble, alert, and self-assured. </a:t>
            </a:r>
          </a:p>
          <a:p>
            <a:pPr algn="just">
              <a:lnSpc>
                <a:spcPts val="2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1" i="1" u="sng" dirty="0" smtClean="0">
                <a:effectLst>
                  <a:outerShdw blurRad="38100" dist="38100" dir="2700000" algn="tl">
                    <a:srgbClr val="000000">
                      <a:alpha val="43137"/>
                    </a:srgbClr>
                  </a:outerShdw>
                </a:effectLst>
                <a:latin typeface="Lucida Sans" pitchFamily="34" charset="0"/>
              </a:rPr>
              <a:t>Eyes</a:t>
            </a:r>
            <a:r>
              <a:rPr lang="en-GB" sz="1400" b="1" i="1" dirty="0" smtClean="0">
                <a:effectLst>
                  <a:outerShdw blurRad="38100" dist="38100" dir="2700000" algn="tl">
                    <a:srgbClr val="000000">
                      <a:alpha val="43137"/>
                    </a:srgbClr>
                  </a:outerShdw>
                </a:effectLst>
                <a:latin typeface="Lucida Sans" pitchFamily="34" charset="0"/>
              </a:rPr>
              <a:t>  - </a:t>
            </a:r>
            <a:r>
              <a:rPr lang="en-GB" sz="1400" i="1" dirty="0" smtClean="0">
                <a:effectLst>
                  <a:outerShdw blurRad="38100" dist="38100" dir="2700000" algn="tl">
                    <a:srgbClr val="000000">
                      <a:alpha val="43137"/>
                    </a:srgbClr>
                  </a:outerShdw>
                </a:effectLst>
                <a:latin typeface="Lucida Sans" pitchFamily="34" charset="0"/>
              </a:rPr>
              <a:t>medium size, almond shaped with well fitting lids, moderately deep-set, neither protruding nor receding. Desired </a:t>
            </a:r>
            <a:r>
              <a:rPr lang="en-GB" sz="1400" i="1" dirty="0" err="1" smtClean="0">
                <a:effectLst>
                  <a:outerShdw blurRad="38100" dist="38100" dir="2700000" algn="tl">
                    <a:srgbClr val="000000">
                      <a:alpha val="43137"/>
                    </a:srgbClr>
                  </a:outerShdw>
                </a:effectLst>
                <a:latin typeface="Lucida Sans" pitchFamily="34" charset="0"/>
              </a:rPr>
              <a:t>color</a:t>
            </a:r>
            <a:r>
              <a:rPr lang="en-GB" sz="1400" i="1" dirty="0" smtClean="0">
                <a:effectLst>
                  <a:outerShdw blurRad="38100" dist="38100" dir="2700000" algn="tl">
                    <a:srgbClr val="000000">
                      <a:alpha val="43137"/>
                    </a:srgbClr>
                  </a:outerShdw>
                </a:effectLst>
                <a:latin typeface="Lucida Sans" pitchFamily="34" charset="0"/>
              </a:rPr>
              <a:t> is uniform dark brown. </a:t>
            </a:r>
          </a:p>
          <a:p>
            <a:pPr indent="-338138" algn="just">
              <a:lnSpc>
                <a:spcPts val="2000"/>
              </a:lnSpc>
              <a:spcBef>
                <a:spcPts val="600"/>
              </a:spcBef>
              <a:buClr>
                <a:srgbClr val="E3E3FF"/>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400" b="1" i="1" u="sng" dirty="0" smtClean="0">
                <a:effectLst>
                  <a:outerShdw blurRad="38100" dist="38100" dir="2700000" algn="tl">
                    <a:srgbClr val="000000">
                      <a:alpha val="43137"/>
                    </a:srgbClr>
                  </a:outerShdw>
                </a:effectLst>
                <a:latin typeface="Lucida Sans" pitchFamily="34" charset="0"/>
              </a:rPr>
              <a:t>Ears</a:t>
            </a:r>
            <a:r>
              <a:rPr lang="en-GB" sz="1400" i="1" dirty="0" smtClean="0">
                <a:effectLst>
                  <a:outerShdw blurRad="38100" dist="38100" dir="2700000" algn="tl">
                    <a:srgbClr val="000000">
                      <a:alpha val="43137"/>
                    </a:srgbClr>
                  </a:outerShdw>
                </a:effectLst>
                <a:latin typeface="Lucida Sans" pitchFamily="34" charset="0"/>
              </a:rPr>
              <a:t>  -  medium size, pendant, triangular in shape; level with the top of the skull hanging forward with the inner edge lying against the head and terminating at approximately mid-cheek. </a:t>
            </a:r>
          </a:p>
          <a:p>
            <a:pPr indent="-338138" algn="just">
              <a:lnSpc>
                <a:spcPts val="2000"/>
              </a:lnSpc>
              <a:spcBef>
                <a:spcPts val="600"/>
              </a:spcBef>
              <a:buClr>
                <a:srgbClr val="E3E3FF"/>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400" b="1" i="1" u="sng" dirty="0" smtClean="0">
                <a:solidFill>
                  <a:srgbClr val="FFFFFF"/>
                </a:solidFill>
                <a:effectLst>
                  <a:outerShdw blurRad="38100" dist="38100" dir="2700000" algn="tl">
                    <a:srgbClr val="000000">
                      <a:alpha val="43137"/>
                    </a:srgbClr>
                  </a:outerShdw>
                </a:effectLst>
                <a:latin typeface="Lucida Sans" pitchFamily="34" charset="0"/>
              </a:rPr>
              <a:t>Muzzle</a:t>
            </a:r>
            <a:r>
              <a:rPr lang="en-GB" sz="1400" i="1" dirty="0" smtClean="0">
                <a:solidFill>
                  <a:srgbClr val="FFFFFF"/>
                </a:solidFill>
                <a:effectLst>
                  <a:outerShdw blurRad="38100" dist="38100" dir="2700000" algn="tl">
                    <a:srgbClr val="000000">
                      <a:alpha val="43137"/>
                    </a:srgbClr>
                  </a:outerShdw>
                </a:effectLst>
                <a:latin typeface="Lucida Sans" pitchFamily="34" charset="0"/>
              </a:rPr>
              <a:t>  - bridge is straight, broad at base with slight tapering towards tip. The end of the muzzle is broad with well developed chin. Nose is broad rather than round and always black. </a:t>
            </a:r>
          </a:p>
          <a:p>
            <a:pPr indent="-338138" algn="just">
              <a:lnSpc>
                <a:spcPts val="2000"/>
              </a:lnSpc>
              <a:spcBef>
                <a:spcPts val="600"/>
              </a:spcBef>
              <a:buClr>
                <a:srgbClr val="E3E3FF"/>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400" b="1" i="1" u="sng" dirty="0" smtClean="0">
                <a:solidFill>
                  <a:srgbClr val="FFFFFF"/>
                </a:solidFill>
                <a:effectLst>
                  <a:outerShdw blurRad="38100" dist="38100" dir="2700000" algn="tl">
                    <a:srgbClr val="000000">
                      <a:alpha val="43137"/>
                    </a:srgbClr>
                  </a:outerShdw>
                </a:effectLst>
                <a:latin typeface="Lucida Sans" pitchFamily="34" charset="0"/>
              </a:rPr>
              <a:t>Lips</a:t>
            </a:r>
            <a:r>
              <a:rPr lang="en-GB" sz="1400" i="1" u="sng" dirty="0" smtClean="0">
                <a:solidFill>
                  <a:srgbClr val="FFFFFF"/>
                </a:solidFill>
                <a:effectLst>
                  <a:outerShdw blurRad="38100" dist="38100" dir="2700000" algn="tl">
                    <a:srgbClr val="000000">
                      <a:alpha val="43137"/>
                    </a:srgbClr>
                  </a:outerShdw>
                </a:effectLst>
                <a:latin typeface="Lucida Sans" pitchFamily="34" charset="0"/>
              </a:rPr>
              <a:t> </a:t>
            </a:r>
            <a:r>
              <a:rPr lang="en-GB" sz="1400" i="1" dirty="0" smtClean="0">
                <a:solidFill>
                  <a:srgbClr val="FFFFFF"/>
                </a:solidFill>
                <a:effectLst>
                  <a:outerShdw blurRad="38100" dist="38100" dir="2700000" algn="tl">
                    <a:srgbClr val="000000">
                      <a:alpha val="43137"/>
                    </a:srgbClr>
                  </a:outerShdw>
                </a:effectLst>
                <a:latin typeface="Lucida Sans" pitchFamily="34" charset="0"/>
              </a:rPr>
              <a:t>  - always black, corners closed, inner mouth pigment is preferred dark.</a:t>
            </a:r>
          </a:p>
          <a:p>
            <a:pPr marL="338138" indent="-338138" algn="just">
              <a:spcBef>
                <a:spcPts val="600"/>
              </a:spcBef>
              <a:buClr>
                <a:srgbClr val="E3E3FF"/>
              </a:buCl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endParaRPr lang="en-US" sz="1400" i="1" dirty="0">
              <a:effectLst>
                <a:outerShdw blurRad="38100" dist="38100" dir="2700000" algn="tl">
                  <a:srgbClr val="000000">
                    <a:alpha val="43137"/>
                  </a:srgbClr>
                </a:outerShdw>
              </a:effectLst>
              <a:latin typeface="Lucida Sans" pitchFamily="34" charset="0"/>
            </a:endParaRPr>
          </a:p>
        </p:txBody>
      </p:sp>
      <p:pic>
        <p:nvPicPr>
          <p:cNvPr id="14" name="Picture 9" descr="http://judgeseducation.com/rottweiler/photos/rott_head_9.jpg"/>
          <p:cNvPicPr>
            <a:picLocks noChangeAspect="1" noChangeArrowheads="1"/>
          </p:cNvPicPr>
          <p:nvPr/>
        </p:nvPicPr>
        <p:blipFill>
          <a:blip r:embed="rId5" cstate="print"/>
          <a:srcRect/>
          <a:stretch>
            <a:fillRect/>
          </a:stretch>
        </p:blipFill>
        <p:spPr bwMode="auto">
          <a:xfrm>
            <a:off x="6324600" y="3714008"/>
            <a:ext cx="2209800" cy="2208718"/>
          </a:xfrm>
          <a:prstGeom prst="rect">
            <a:avLst/>
          </a:prstGeom>
          <a:noFill/>
          <a:ln w="12700">
            <a:solidFill>
              <a:schemeClr val="bg1"/>
            </a:solidFill>
            <a:miter lim="800000"/>
            <a:headEnd/>
            <a:tailEnd/>
          </a:ln>
          <a:effectLst>
            <a:outerShdw blurRad="165100" dist="215900" dir="7980000" algn="ctr" rotWithShape="0">
              <a:srgbClr val="000000">
                <a:alpha val="43137"/>
              </a:srgbClr>
            </a:outerShdw>
          </a:effectLst>
        </p:spPr>
      </p:pic>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8</a:t>
            </a:fld>
            <a:endParaRPr lang="en-US"/>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8" name="Rectangle 7"/>
          <p:cNvSpPr/>
          <p:nvPr/>
        </p:nvSpPr>
        <p:spPr>
          <a:xfrm>
            <a:off x="685800" y="152400"/>
            <a:ext cx="7726795" cy="2215991"/>
          </a:xfrm>
          <a:prstGeom prst="rect">
            <a:avLst/>
          </a:prstGeom>
        </p:spPr>
        <p:txBody>
          <a:bodyPr wrap="square">
            <a:spAutoFit/>
          </a:bodyPr>
          <a:lstStyle/>
          <a:p>
            <a:r>
              <a:rPr lang="en-US" sz="48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Dog and Bitch Head Type</a:t>
            </a:r>
          </a:p>
          <a:p>
            <a:pPr algn="ctr"/>
            <a:r>
              <a:rPr lang="en-US" sz="2400" b="1" i="1" u="sng" kern="0" spc="-150" dirty="0" smtClean="0">
                <a:solidFill>
                  <a:srgbClr val="FFCC66"/>
                </a:solidFill>
                <a:effectLst>
                  <a:outerShdw blurRad="38100" dist="38100" dir="2700000" algn="tl">
                    <a:srgbClr val="000000"/>
                  </a:outerShdw>
                </a:effectLst>
                <a:latin typeface="Lucida Sans" pitchFamily="34" charset="0"/>
                <a:ea typeface="+mj-ea"/>
                <a:cs typeface="+mj-cs"/>
              </a:rPr>
              <a:t>a discussion of their differences</a:t>
            </a:r>
          </a:p>
          <a:p>
            <a:endParaRPr lang="en-US" sz="4800" b="1" i="1" u="sng" kern="0" spc="-150" dirty="0" smtClean="0">
              <a:solidFill>
                <a:srgbClr val="FFCC66"/>
              </a:solidFill>
              <a:effectLst>
                <a:outerShdw blurRad="38100" dist="38100" dir="2700000" algn="tl">
                  <a:srgbClr val="000000"/>
                </a:outerShdw>
              </a:effectLst>
              <a:latin typeface="Lucida Sans" pitchFamily="34" charset="0"/>
              <a:ea typeface="+mj-ea"/>
              <a:cs typeface="+mj-cs"/>
            </a:endParaRPr>
          </a:p>
          <a:p>
            <a:endParaRPr lang="en-US" dirty="0"/>
          </a:p>
        </p:txBody>
      </p:sp>
      <p:pic>
        <p:nvPicPr>
          <p:cNvPr id="13" name="Picture 12"/>
          <p:cNvPicPr>
            <a:picLocks noChangeAspect="1" noChangeArrowheads="1"/>
          </p:cNvPicPr>
          <p:nvPr/>
        </p:nvPicPr>
        <p:blipFill>
          <a:blip r:embed="rId4" cstate="print">
            <a:grayscl/>
          </a:blip>
          <a:srcRect/>
          <a:stretch>
            <a:fillRect/>
          </a:stretch>
        </p:blipFill>
        <p:spPr bwMode="auto">
          <a:xfrm>
            <a:off x="838200" y="1752600"/>
            <a:ext cx="3200400" cy="3077865"/>
          </a:xfrm>
          <a:prstGeom prst="rect">
            <a:avLst/>
          </a:prstGeom>
          <a:noFill/>
          <a:ln w="12700">
            <a:solidFill>
              <a:schemeClr val="bg1"/>
            </a:solidFill>
            <a:miter lim="800000"/>
            <a:headEnd/>
            <a:tailEnd/>
          </a:ln>
          <a:effectLst>
            <a:outerShdw blurRad="190500" dist="342900" dir="2700000" algn="tl" rotWithShape="0">
              <a:schemeClr val="bg1">
                <a:alpha val="49000"/>
              </a:schemeClr>
            </a:outerShdw>
          </a:effectLst>
        </p:spPr>
      </p:pic>
      <p:pic>
        <p:nvPicPr>
          <p:cNvPr id="2050" name="Picture 2"/>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9000" contrast="-24000"/>
                    </a14:imgEffect>
                  </a14:imgLayer>
                </a14:imgProps>
              </a:ext>
              <a:ext uri="{28A0092B-C50C-407E-A947-70E740481C1C}">
                <a14:useLocalDpi xmlns:a14="http://schemas.microsoft.com/office/drawing/2010/main" xmlns="" val="0"/>
              </a:ext>
            </a:extLst>
          </a:blip>
          <a:srcRect/>
          <a:stretch>
            <a:fillRect/>
          </a:stretch>
        </p:blipFill>
        <p:spPr bwMode="auto">
          <a:xfrm>
            <a:off x="4985758" y="1828800"/>
            <a:ext cx="3093639" cy="3001666"/>
          </a:xfrm>
          <a:prstGeom prst="rect">
            <a:avLst/>
          </a:prstGeom>
          <a:noFill/>
          <a:ln w="12700">
            <a:solidFill>
              <a:srgbClr val="000000"/>
            </a:solidFill>
            <a:miter lim="800000"/>
            <a:headEnd/>
            <a:tailEnd/>
          </a:ln>
          <a:effectLst>
            <a:outerShdw blurRad="254000" dist="241300" dir="3240000" algn="ctr" rotWithShape="0">
              <a:schemeClr val="bg1">
                <a:lumMod val="85000"/>
                <a:lumOff val="15000"/>
              </a:schemeClr>
            </a:outerShdw>
          </a:effectLst>
          <a:extLst>
            <a:ext uri="{909E8E84-426E-40DD-AFC4-6F175D3DCCD1}">
              <a14:hiddenFill xmlns:a14="http://schemas.microsoft.com/office/drawing/2010/main" xmlns="">
                <a:solidFill>
                  <a:schemeClr val="accent1"/>
                </a:solidFill>
              </a14:hiddenFill>
            </a:ext>
          </a:extLst>
        </p:spPr>
      </p:pic>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xfrm>
            <a:off x="2895600" y="6324600"/>
            <a:ext cx="3581400" cy="365125"/>
          </a:xfrm>
        </p:spPr>
        <p:txBody>
          <a:bodyPr/>
          <a:lstStyle/>
          <a:p>
            <a:pPr algn="ctr"/>
            <a:r>
              <a:rPr lang="en-US" sz="1000" i="1" smtClean="0">
                <a:latin typeface="Lucida Sans" pitchFamily="34" charset="0"/>
              </a:rPr>
              <a:t>American Rottweiler Club Judges Education Breed Study</a:t>
            </a:r>
            <a:endParaRPr lang="en-US" sz="1000" i="1" dirty="0">
              <a:latin typeface="Lucida Sans" pitchFamily="34" charset="0"/>
            </a:endParaRPr>
          </a:p>
        </p:txBody>
      </p:sp>
      <p:sp>
        <p:nvSpPr>
          <p:cNvPr id="9" name="Slide Number Placeholder 8"/>
          <p:cNvSpPr>
            <a:spLocks noGrp="1"/>
          </p:cNvSpPr>
          <p:nvPr>
            <p:ph type="sldNum" sz="quarter" idx="12"/>
          </p:nvPr>
        </p:nvSpPr>
        <p:spPr/>
        <p:txBody>
          <a:bodyPr/>
          <a:lstStyle/>
          <a:p>
            <a:fld id="{3DBAA0C6-96BA-4770-A8D9-0162C3900FAC}" type="slidenum">
              <a:rPr lang="en-US" smtClean="0"/>
              <a:pPr/>
              <a:t>9</a:t>
            </a:fld>
            <a:endParaRPr lang="en-US" dirty="0"/>
          </a:p>
        </p:txBody>
      </p:sp>
      <p:pic>
        <p:nvPicPr>
          <p:cNvPr id="11" name="Picture 1031" descr="ARCHEA~1"/>
          <p:cNvPicPr>
            <a:picLocks noChangeAspect="1" noChangeArrowheads="1"/>
          </p:cNvPicPr>
          <p:nvPr/>
        </p:nvPicPr>
        <p:blipFill>
          <a:blip r:embed="rId3" cstate="print">
            <a:clrChange>
              <a:clrFrom>
                <a:srgbClr val="FEFEFE"/>
              </a:clrFrom>
              <a:clrTo>
                <a:srgbClr val="FEFEFE">
                  <a:alpha val="0"/>
                </a:srgbClr>
              </a:clrTo>
            </a:clrChange>
            <a:grayscl/>
            <a:biLevel thresh="50000"/>
          </a:blip>
          <a:srcRect/>
          <a:stretch>
            <a:fillRect/>
          </a:stretch>
        </p:blipFill>
        <p:spPr bwMode="auto">
          <a:xfrm>
            <a:off x="4419600" y="6096000"/>
            <a:ext cx="534491" cy="457200"/>
          </a:xfrm>
          <a:prstGeom prst="rect">
            <a:avLst/>
          </a:prstGeom>
          <a:noFill/>
          <a:ln w="9525">
            <a:noFill/>
            <a:miter lim="800000"/>
            <a:headEnd/>
            <a:tailEnd/>
          </a:ln>
        </p:spPr>
      </p:pic>
      <p:sp>
        <p:nvSpPr>
          <p:cNvPr id="14" name="Rectangle 13"/>
          <p:cNvSpPr/>
          <p:nvPr/>
        </p:nvSpPr>
        <p:spPr>
          <a:xfrm>
            <a:off x="228600" y="1066800"/>
            <a:ext cx="8763000" cy="4985980"/>
          </a:xfrm>
          <a:prstGeom prst="rect">
            <a:avLst/>
          </a:prstGeom>
          <a:effectLst/>
        </p:spPr>
        <p:txBody>
          <a:bodyPr wrap="square">
            <a:spAutoFit/>
          </a:bodyPr>
          <a:lstStyle/>
          <a:p>
            <a:pPr algn="just" fontAlgn="auto">
              <a:spcBef>
                <a:spcPts val="0"/>
              </a:spcBef>
              <a:spcAft>
                <a:spcPts val="0"/>
              </a:spcAft>
              <a:defRPr/>
            </a:pPr>
            <a:r>
              <a:rPr lang="en-US" b="1" i="1" dirty="0" smtClean="0">
                <a:effectLst>
                  <a:outerShdw blurRad="38100" dist="38100" dir="2700000" algn="tl">
                    <a:srgbClr val="000000">
                      <a:alpha val="43137"/>
                    </a:srgbClr>
                  </a:outerShdw>
                </a:effectLst>
                <a:latin typeface="Lucida Sans"/>
              </a:rPr>
              <a:t>	There should be NO distinct difference in the head geometry of the Dog and Bitch Rottweiler. Both the Dog and the Bitch should have the broad top skull, strong muzzle and well developed zygomatic arch and stop.</a:t>
            </a:r>
          </a:p>
          <a:p>
            <a:pPr algn="just" fontAlgn="auto">
              <a:spcBef>
                <a:spcPts val="0"/>
              </a:spcBef>
              <a:spcAft>
                <a:spcPts val="0"/>
              </a:spcAft>
              <a:defRPr/>
            </a:pPr>
            <a:r>
              <a:rPr lang="en-US" b="1" dirty="0" smtClean="0">
                <a:effectLst>
                  <a:outerShdw blurRad="38100" dist="38100" dir="2700000" algn="tl">
                    <a:srgbClr val="000000">
                      <a:alpha val="43137"/>
                    </a:srgbClr>
                  </a:outerShdw>
                </a:effectLst>
                <a:latin typeface="Lucida Sans"/>
              </a:rPr>
              <a:t>	 </a:t>
            </a:r>
            <a:r>
              <a:rPr lang="en-US" b="1" u="sng" dirty="0" smtClean="0">
                <a:effectLst>
                  <a:outerShdw blurRad="38100" dist="38100" dir="2700000" algn="tl">
                    <a:srgbClr val="000000">
                      <a:alpha val="43137"/>
                    </a:srgbClr>
                  </a:outerShdw>
                </a:effectLst>
                <a:latin typeface="Lucida Sans"/>
              </a:rPr>
              <a:t>The AKC standard states:</a:t>
            </a:r>
          </a:p>
          <a:p>
            <a:pPr algn="just" fontAlgn="auto">
              <a:spcBef>
                <a:spcPts val="0"/>
              </a:spcBef>
              <a:spcAft>
                <a:spcPts val="0"/>
              </a:spcAft>
              <a:defRPr/>
            </a:pPr>
            <a:r>
              <a:rPr lang="en-US" b="1" dirty="0" smtClean="0">
                <a:effectLst>
                  <a:outerShdw blurRad="38100" dist="38100" dir="2700000" algn="tl">
                    <a:srgbClr val="000000">
                      <a:alpha val="43137"/>
                    </a:srgbClr>
                  </a:outerShdw>
                </a:effectLst>
                <a:latin typeface="Lucida Sans"/>
              </a:rPr>
              <a:t> 	</a:t>
            </a:r>
            <a:r>
              <a:rPr lang="en-US" b="1" i="1" dirty="0" smtClean="0">
                <a:effectLst>
                  <a:outerShdw blurRad="38100" dist="38100" dir="2700000" algn="tl">
                    <a:srgbClr val="000000">
                      <a:alpha val="43137"/>
                    </a:srgbClr>
                  </a:outerShdw>
                </a:effectLst>
                <a:latin typeface="Lucida Sans"/>
              </a:rPr>
              <a:t>“Dogs are characteristically more massive throughout with larger frame and heavier bone than bitches. Bitches are distinctly feminine, </a:t>
            </a:r>
            <a:r>
              <a:rPr lang="en-US" b="1" i="1" u="sng" dirty="0" smtClean="0">
                <a:effectLst>
                  <a:outerShdw blurRad="38100" dist="38100" dir="2700000" algn="tl">
                    <a:srgbClr val="000000">
                      <a:alpha val="43137"/>
                    </a:srgbClr>
                  </a:outerShdw>
                </a:effectLst>
                <a:latin typeface="Lucida Sans"/>
              </a:rPr>
              <a:t>but without weakness of substance or structure.”</a:t>
            </a:r>
            <a:endParaRPr lang="en-US" b="1" i="1" dirty="0" smtClean="0">
              <a:effectLst>
                <a:outerShdw blurRad="38100" dist="38100" dir="2700000" algn="tl">
                  <a:srgbClr val="000000">
                    <a:alpha val="43137"/>
                  </a:srgbClr>
                </a:outerShdw>
              </a:effectLst>
              <a:latin typeface="Lucida Sans"/>
            </a:endParaRPr>
          </a:p>
          <a:p>
            <a:pPr fontAlgn="auto">
              <a:spcBef>
                <a:spcPts val="0"/>
              </a:spcBef>
              <a:spcAft>
                <a:spcPts val="0"/>
              </a:spcAft>
              <a:defRPr/>
            </a:pPr>
            <a:endParaRPr lang="en-US" u="sng" dirty="0" smtClean="0">
              <a:effectLst>
                <a:outerShdw blurRad="38100" dist="38100" dir="2700000" algn="tl">
                  <a:srgbClr val="000000">
                    <a:alpha val="43137"/>
                  </a:srgbClr>
                </a:outerShdw>
              </a:effectLst>
              <a:latin typeface="Book Antiqua"/>
            </a:endParaRPr>
          </a:p>
          <a:p>
            <a:pPr algn="ctr" fontAlgn="auto">
              <a:spcBef>
                <a:spcPts val="0"/>
              </a:spcBef>
              <a:spcAft>
                <a:spcPts val="0"/>
              </a:spcAft>
              <a:defRPr/>
            </a:pPr>
            <a:r>
              <a:rPr lang="en-US" sz="2000" b="1" dirty="0" smtClean="0">
                <a:effectLst>
                  <a:outerShdw blurRad="38100" dist="38100" dir="2700000" algn="tl">
                    <a:srgbClr val="000000">
                      <a:alpha val="43137"/>
                    </a:srgbClr>
                  </a:outerShdw>
                </a:effectLst>
                <a:latin typeface="Book Antiqua"/>
              </a:rPr>
              <a:t> </a:t>
            </a:r>
            <a:r>
              <a:rPr lang="en-US" sz="2000" b="1" i="1" dirty="0" smtClean="0">
                <a:effectLst>
                  <a:outerShdw blurRad="38100" dist="38100" dir="2700000" algn="tl">
                    <a:srgbClr val="000000">
                      <a:alpha val="43137"/>
                    </a:srgbClr>
                  </a:outerShdw>
                </a:effectLst>
                <a:latin typeface="Lucida Sans"/>
              </a:rPr>
              <a:t>The Geometry of the head, including the broad deep muzzle, </a:t>
            </a:r>
          </a:p>
          <a:p>
            <a:pPr algn="ctr" fontAlgn="auto">
              <a:spcBef>
                <a:spcPts val="0"/>
              </a:spcBef>
              <a:spcAft>
                <a:spcPts val="0"/>
              </a:spcAft>
              <a:defRPr/>
            </a:pPr>
            <a:r>
              <a:rPr lang="en-US" sz="2000" b="1" i="1" dirty="0" smtClean="0">
                <a:effectLst>
                  <a:outerShdw blurRad="38100" dist="38100" dir="2700000" algn="tl">
                    <a:srgbClr val="000000">
                      <a:alpha val="43137"/>
                    </a:srgbClr>
                  </a:outerShdw>
                </a:effectLst>
                <a:latin typeface="Lucida Sans"/>
              </a:rPr>
              <a:t> good pronunciation of the zygomatic arch and stop, </a:t>
            </a:r>
          </a:p>
          <a:p>
            <a:pPr algn="ctr" fontAlgn="auto">
              <a:spcBef>
                <a:spcPts val="0"/>
              </a:spcBef>
              <a:spcAft>
                <a:spcPts val="0"/>
              </a:spcAft>
              <a:defRPr/>
            </a:pPr>
            <a:r>
              <a:rPr lang="en-US" sz="2000" b="1" i="1" dirty="0" smtClean="0">
                <a:effectLst>
                  <a:outerShdw blurRad="38100" dist="38100" dir="2700000" algn="tl">
                    <a:srgbClr val="000000">
                      <a:alpha val="43137"/>
                    </a:srgbClr>
                  </a:outerShdw>
                </a:effectLst>
                <a:latin typeface="Lucida Sans"/>
              </a:rPr>
              <a:t>is the same for the dog and bitch.</a:t>
            </a:r>
          </a:p>
          <a:p>
            <a:pPr algn="ctr" fontAlgn="auto">
              <a:spcBef>
                <a:spcPts val="0"/>
              </a:spcBef>
              <a:spcAft>
                <a:spcPts val="0"/>
              </a:spcAft>
              <a:defRPr/>
            </a:pPr>
            <a:endParaRPr lang="en-US" sz="2400" b="1" dirty="0" smtClean="0">
              <a:effectLst>
                <a:outerShdw blurRad="38100" dist="38100" dir="2700000" algn="tl">
                  <a:srgbClr val="000000">
                    <a:alpha val="43137"/>
                  </a:srgbClr>
                </a:outerShdw>
              </a:effectLst>
              <a:latin typeface="Lucida Sans"/>
            </a:endParaRPr>
          </a:p>
          <a:p>
            <a:pPr algn="ctr" fontAlgn="auto">
              <a:spcBef>
                <a:spcPts val="0"/>
              </a:spcBef>
              <a:spcAft>
                <a:spcPts val="0"/>
              </a:spcAft>
              <a:defRPr/>
            </a:pPr>
            <a:r>
              <a:rPr lang="en-US" b="1" i="1" u="sng" dirty="0" smtClean="0">
                <a:effectLst>
                  <a:outerShdw blurRad="38100" dist="38100" dir="2700000" algn="tl">
                    <a:srgbClr val="000000">
                      <a:alpha val="43137"/>
                    </a:srgbClr>
                  </a:outerShdw>
                </a:effectLst>
                <a:latin typeface="Lucida Sans" pitchFamily="34" charset="0"/>
              </a:rPr>
              <a:t>With the caveat that:</a:t>
            </a:r>
            <a:endParaRPr lang="en-US" i="1" u="sng" dirty="0" smtClean="0">
              <a:effectLst>
                <a:outerShdw blurRad="38100" dist="38100" dir="2700000" algn="tl">
                  <a:srgbClr val="000000">
                    <a:alpha val="43137"/>
                  </a:srgbClr>
                </a:outerShdw>
              </a:effectLst>
              <a:latin typeface="Lucida Sans" pitchFamily="34" charset="0"/>
            </a:endParaRPr>
          </a:p>
          <a:p>
            <a:pPr algn="ctr" fontAlgn="auto">
              <a:spcBef>
                <a:spcPts val="0"/>
              </a:spcBef>
              <a:spcAft>
                <a:spcPts val="0"/>
              </a:spcAft>
              <a:defRPr/>
            </a:pPr>
            <a:r>
              <a:rPr lang="en-US" b="1" i="1" dirty="0" smtClean="0">
                <a:effectLst>
                  <a:outerShdw blurRad="38100" dist="38100" dir="2700000" algn="tl">
                    <a:srgbClr val="000000">
                      <a:alpha val="43137"/>
                    </a:srgbClr>
                  </a:outerShdw>
                </a:effectLst>
                <a:latin typeface="Lucida Sans" pitchFamily="34" charset="0"/>
              </a:rPr>
              <a:t>The head of the dog is more massive to compliment his body, </a:t>
            </a:r>
          </a:p>
          <a:p>
            <a:pPr algn="ctr" fontAlgn="auto">
              <a:spcBef>
                <a:spcPts val="0"/>
              </a:spcBef>
              <a:spcAft>
                <a:spcPts val="0"/>
              </a:spcAft>
              <a:defRPr/>
            </a:pPr>
            <a:r>
              <a:rPr lang="en-US" b="1" i="1" dirty="0" smtClean="0">
                <a:effectLst>
                  <a:outerShdw blurRad="38100" dist="38100" dir="2700000" algn="tl">
                    <a:srgbClr val="000000">
                      <a:alpha val="43137"/>
                    </a:srgbClr>
                  </a:outerShdw>
                </a:effectLst>
                <a:latin typeface="Lucida Sans" pitchFamily="34" charset="0"/>
              </a:rPr>
              <a:t>which possesses more substance </a:t>
            </a:r>
          </a:p>
          <a:p>
            <a:pPr algn="ctr" fontAlgn="auto">
              <a:spcBef>
                <a:spcPts val="0"/>
              </a:spcBef>
              <a:spcAft>
                <a:spcPts val="0"/>
              </a:spcAft>
              <a:defRPr/>
            </a:pPr>
            <a:r>
              <a:rPr lang="en-US" b="1" i="1" dirty="0" smtClean="0">
                <a:effectLst>
                  <a:outerShdw blurRad="38100" dist="38100" dir="2700000" algn="tl">
                    <a:srgbClr val="000000">
                      <a:alpha val="43137"/>
                    </a:srgbClr>
                  </a:outerShdw>
                </a:effectLst>
                <a:latin typeface="Lucida Sans" pitchFamily="34" charset="0"/>
              </a:rPr>
              <a:t>with larger frame and heavier bone than bitches. </a:t>
            </a:r>
            <a:endParaRPr lang="en-US" i="1" dirty="0">
              <a:effectLst>
                <a:outerShdw blurRad="38100" dist="38100" dir="2700000" algn="tl">
                  <a:srgbClr val="000000">
                    <a:alpha val="43137"/>
                  </a:srgbClr>
                </a:outerShdw>
              </a:effectLst>
              <a:latin typeface="Lucida Sans" pitchFamily="34" charset="0"/>
            </a:endParaRPr>
          </a:p>
        </p:txBody>
      </p:sp>
      <p:sp>
        <p:nvSpPr>
          <p:cNvPr id="16" name="Rectangle 15"/>
          <p:cNvSpPr/>
          <p:nvPr/>
        </p:nvSpPr>
        <p:spPr>
          <a:xfrm>
            <a:off x="304800" y="152400"/>
            <a:ext cx="8305800" cy="954107"/>
          </a:xfrm>
          <a:prstGeom prst="rect">
            <a:avLst/>
          </a:prstGeom>
        </p:spPr>
        <p:txBody>
          <a:bodyPr wrap="square">
            <a:spAutoFit/>
          </a:bodyPr>
          <a:lstStyle/>
          <a:p>
            <a:pPr algn="ctr"/>
            <a:r>
              <a:rPr lang="en-US" sz="2800" b="1" i="1" u="sng" kern="0" spc="-150" dirty="0" smtClean="0">
                <a:solidFill>
                  <a:srgbClr val="FFCC66"/>
                </a:solidFill>
                <a:effectLst>
                  <a:outerShdw blurRad="38100" dist="38100" dir="2700000" algn="tl">
                    <a:srgbClr val="000000"/>
                  </a:outerShdw>
                </a:effectLst>
                <a:latin typeface="Lucida Sans" pitchFamily="34" charset="0"/>
              </a:rPr>
              <a:t>What are the differences in </a:t>
            </a:r>
          </a:p>
          <a:p>
            <a:pPr algn="ctr"/>
            <a:r>
              <a:rPr lang="en-US" sz="2800" b="1" i="1" u="sng" kern="0" spc="-150" dirty="0" smtClean="0">
                <a:solidFill>
                  <a:srgbClr val="FFCC66"/>
                </a:solidFill>
                <a:effectLst>
                  <a:outerShdw blurRad="38100" dist="38100" dir="2700000" algn="tl">
                    <a:srgbClr val="000000"/>
                  </a:outerShdw>
                </a:effectLst>
                <a:latin typeface="Lucida Sans" pitchFamily="34" charset="0"/>
              </a:rPr>
              <a:t>Dog and Bitch Head Type?</a:t>
            </a:r>
          </a:p>
        </p:txBody>
      </p:sp>
    </p:spTree>
  </p:cSld>
  <p:clrMapOvr>
    <a:masterClrMapping/>
  </p:clrMapOvr>
  <p:transition spd="slow">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2385</TotalTime>
  <Words>1418</Words>
  <Application>Microsoft Office PowerPoint</Application>
  <PresentationFormat>On-screen Show (4:3)</PresentationFormat>
  <Paragraphs>270</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Wolfson</dc:creator>
  <cp:lastModifiedBy>APS USER</cp:lastModifiedBy>
  <cp:revision>332</cp:revision>
  <dcterms:created xsi:type="dcterms:W3CDTF">2011-05-24T11:50:31Z</dcterms:created>
  <dcterms:modified xsi:type="dcterms:W3CDTF">2014-08-30T02:52:23Z</dcterms:modified>
</cp:coreProperties>
</file>